
<file path=[Content_Types].xml><?xml version="1.0" encoding="utf-8"?>
<Types xmlns="http://schemas.openxmlformats.org/package/2006/content-types">
  <Default Extension="pdf" ContentType="application/pdf"/>
  <Default Extension="gif" ContentType="image/gif"/>
  <Override PartName="/ppt/slides/slide14.xml" ContentType="application/vnd.openxmlformats-officedocument.presentationml.slide+xml"/>
  <Override PartName="/ppt/tags/tag5.xml" ContentType="application/vnd.openxmlformats-officedocument.presentationml.tags+xml"/>
  <Default Extension="rels" ContentType="application/vnd.openxmlformats-package.relationships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embeddings/Microsoft_Equation5.bin" ContentType="application/vnd.openxmlformats-officedocument.oleObject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tags/tag4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embeddings/Microsoft_Equation4.bin" ContentType="application/vnd.openxmlformats-officedocument.oleObject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tags/tag3.xml" ContentType="application/vnd.openxmlformats-officedocument.presentationml.tags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embeddings/Microsoft_Equation3.bin" ContentType="application/vnd.openxmlformats-officedocument.oleObject"/>
  <Default Extension="pict" ContentType="image/pict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tags/tag2.xml" ContentType="application/vnd.openxmlformats-officedocument.presentationml.tags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embeddings/Microsoft_Equation9.bin" ContentType="application/vnd.openxmlformats-officedocument.oleObject"/>
  <Override PartName="/ppt/slides/slide49.xml" ContentType="application/vnd.openxmlformats-officedocument.presentationml.slide+xml"/>
  <Override PartName="/ppt/embeddings/Microsoft_Equation2.bin" ContentType="application/vnd.openxmlformats-officedocument.oleObject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ppt/embeddings/Microsoft_Equation8.bin" ContentType="application/vnd.openxmlformats-officedocument.oleObject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embeddings/Microsoft_Equation1.bin" ContentType="application/vnd.openxmlformats-officedocument.oleObject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embeddings/Microsoft_Equation12.bin" ContentType="application/vnd.openxmlformats-officedocument.oleObject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embeddings/Microsoft_Equation7.bin" ContentType="application/vnd.openxmlformats-officedocument.oleObject"/>
  <Override PartName="/ppt/slides/slide47.xml" ContentType="application/vnd.openxmlformats-officedocument.presentationml.slide+xml"/>
  <Override PartName="/ppt/embeddings/Microsoft_Equation11.bin" ContentType="application/vnd.openxmlformats-officedocument.oleObject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embeddings/Microsoft_Equation6.bin" ContentType="application/vnd.openxmlformats-officedocument.oleObject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embeddings/Microsoft_Equation10.bin" ContentType="application/vnd.openxmlformats-officedocument.oleObject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853" r:id="rId1"/>
  </p:sldMasterIdLst>
  <p:notesMasterIdLst>
    <p:notesMasterId r:id="rId67"/>
  </p:notesMasterIdLst>
  <p:sldIdLst>
    <p:sldId id="292" r:id="rId2"/>
    <p:sldId id="456" r:id="rId3"/>
    <p:sldId id="421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424" r:id="rId13"/>
    <p:sldId id="399" r:id="rId14"/>
    <p:sldId id="398" r:id="rId15"/>
    <p:sldId id="400" r:id="rId16"/>
    <p:sldId id="420" r:id="rId17"/>
    <p:sldId id="457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25" r:id="rId32"/>
    <p:sldId id="401" r:id="rId33"/>
    <p:sldId id="402" r:id="rId34"/>
    <p:sldId id="403" r:id="rId35"/>
    <p:sldId id="404" r:id="rId36"/>
    <p:sldId id="418" r:id="rId37"/>
    <p:sldId id="423" r:id="rId38"/>
    <p:sldId id="419" r:id="rId39"/>
    <p:sldId id="422" r:id="rId40"/>
    <p:sldId id="405" r:id="rId41"/>
    <p:sldId id="406" r:id="rId42"/>
    <p:sldId id="407" r:id="rId43"/>
    <p:sldId id="408" r:id="rId44"/>
    <p:sldId id="409" r:id="rId45"/>
    <p:sldId id="439" r:id="rId46"/>
    <p:sldId id="440" r:id="rId47"/>
    <p:sldId id="441" r:id="rId48"/>
    <p:sldId id="442" r:id="rId49"/>
    <p:sldId id="444" r:id="rId50"/>
    <p:sldId id="443" r:id="rId51"/>
    <p:sldId id="447" r:id="rId52"/>
    <p:sldId id="410" r:id="rId53"/>
    <p:sldId id="411" r:id="rId54"/>
    <p:sldId id="412" r:id="rId55"/>
    <p:sldId id="448" r:id="rId56"/>
    <p:sldId id="413" r:id="rId57"/>
    <p:sldId id="450" r:id="rId58"/>
    <p:sldId id="451" r:id="rId59"/>
    <p:sldId id="452" r:id="rId60"/>
    <p:sldId id="453" r:id="rId61"/>
    <p:sldId id="454" r:id="rId62"/>
    <p:sldId id="449" r:id="rId63"/>
    <p:sldId id="455" r:id="rId64"/>
    <p:sldId id="347" r:id="rId65"/>
    <p:sldId id="417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ict"/><Relationship Id="rId2" Type="http://schemas.openxmlformats.org/officeDocument/2006/relationships/image" Target="../media/image44.pict"/><Relationship Id="rId3" Type="http://schemas.openxmlformats.org/officeDocument/2006/relationships/image" Target="../media/image45.pict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ict"/><Relationship Id="rId4" Type="http://schemas.openxmlformats.org/officeDocument/2006/relationships/image" Target="../media/image48.pict"/><Relationship Id="rId1" Type="http://schemas.openxmlformats.org/officeDocument/2006/relationships/image" Target="../media/image46.pict"/><Relationship Id="rId2" Type="http://schemas.openxmlformats.org/officeDocument/2006/relationships/image" Target="../media/image44.pict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ict"/><Relationship Id="rId2" Type="http://schemas.openxmlformats.org/officeDocument/2006/relationships/image" Target="../media/image50.pict"/><Relationship Id="rId3" Type="http://schemas.openxmlformats.org/officeDocument/2006/relationships/image" Target="../media/image51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7818D87-F243-DC4C-A54A-07A38918C430}" type="datetime1">
              <a:rPr lang="en-US"/>
              <a:pPr>
                <a:defRPr/>
              </a:pPr>
              <a:t>5/11/11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5306120-B99F-0042-83FE-F4F3539FA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57578C-D6CC-E84F-B80C-C829B2319CF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C77C1-2EA8-BB40-A811-4A929CB31E1C}" type="slidenum">
              <a:rPr lang="en-US"/>
              <a:pPr/>
              <a:t>65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B1A6-EC12-4149-98CB-44BF0E12B8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710E8-806A-ED47-A6CD-CE9DC4073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ED320-F88C-1C4D-A8C5-4CB96039E1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EF29D-7403-204C-8947-CDAF69C038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36986-7AF9-554E-B872-54C24ECC0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EFC20C12-8BC9-AF49-8C30-6A3ABB9AE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B936-1205-2E48-B7D5-11025E466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831EA-7FCF-574D-AAC3-616AD1AA7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7403C-5057-1843-BB88-2A659588F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BFA31-7AE5-1845-8155-FA3ABBF0F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174B-3D0D-5D41-BD9D-094885B69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AEEF1-0FA9-E442-ABEF-FBA02DA5B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65257-D3D8-FD4B-87A0-7E7198F4B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A6371-4852-7A40-AE0E-BCDEF06E8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6CC48D-6F55-3544-9141-6394C777C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1" r:id="rId12"/>
    <p:sldLayoutId id="2147484012" r:id="rId13"/>
    <p:sldLayoutId id="2147484013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d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Democracy_and_Educat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df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df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df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df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df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page.tudelft.nl/19j49/Matlab_Toolbox_for_Dimensionality_Reduction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df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gif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jpe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oleObject" Target="../embeddings/Microsoft_Equation4.bin"/><Relationship Id="rId5" Type="http://schemas.openxmlformats.org/officeDocument/2006/relationships/oleObject" Target="../embeddings/Microsoft_Equation5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oleObject" Target="../embeddings/Microsoft_Equation7.bin"/><Relationship Id="rId5" Type="http://schemas.openxmlformats.org/officeDocument/2006/relationships/oleObject" Target="../embeddings/Microsoft_Equation8.bin"/><Relationship Id="rId6" Type="http://schemas.openxmlformats.org/officeDocument/2006/relationships/oleObject" Target="../embeddings/Microsoft_Equation9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oleObject" Target="../embeddings/Microsoft_Equation11.bin"/><Relationship Id="rId5" Type="http://schemas.openxmlformats.org/officeDocument/2006/relationships/oleObject" Target="../embeddings/Microsoft_Equation12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df"/><Relationship Id="rId3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df"/><Relationship Id="rId3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df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df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Microsoft_Equation2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df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df"/><Relationship Id="rId3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df"/><Relationship Id="rId3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df"/><Relationship Id="rId3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df"/><Relationship Id="rId3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df"/><Relationship Id="rId3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df"/><Relationship Id="rId3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df"/><Relationship Id="rId3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457200"/>
            <a:ext cx="7772400" cy="2819400"/>
          </a:xfrm>
          <a:solidFill>
            <a:srgbClr val="FFDBEE"/>
          </a:solidFill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  <a:t>Lecture 8</a:t>
            </a:r>
            <a:br>
              <a:rPr lang="en-US" altLang="zh-CN" dirty="0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  <a:t>Mathematics of Data:</a:t>
            </a:r>
            <a:br>
              <a:rPr lang="en-US" altLang="zh-CN" dirty="0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  <a:t>ISOMAP </a:t>
            </a:r>
            <a:r>
              <a:rPr lang="en-US" altLang="zh-CN" smtClean="0">
                <a:solidFill>
                  <a:schemeClr val="hlink"/>
                </a:solidFill>
                <a:latin typeface="Comic Sans MS" charset="0"/>
                <a:ea typeface="华文楷体" charset="-122"/>
                <a:cs typeface="华文楷体" charset="-122"/>
              </a:rPr>
              <a:t>and LLE</a:t>
            </a:r>
            <a:endParaRPr lang="en-US" dirty="0" smtClean="0">
              <a:solidFill>
                <a:schemeClr val="hlink"/>
              </a:solidFill>
              <a:latin typeface="Comic Sans MS" charset="0"/>
              <a:ea typeface="华文楷体" charset="-122"/>
              <a:cs typeface="华文楷体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4724400"/>
            <a:ext cx="1981200" cy="1219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zh-CN" altLang="en-US" dirty="0" smtClean="0">
                <a:latin typeface="华文楷体" charset="-122"/>
                <a:ea typeface="华文楷体" charset="-122"/>
                <a:cs typeface="华文楷体" charset="-122"/>
              </a:rPr>
              <a:t>姚</a:t>
            </a:r>
            <a:r>
              <a:rPr lang="en-US" altLang="zh-CN" dirty="0" smtClean="0">
                <a:latin typeface="华文楷体" charset="-122"/>
                <a:ea typeface="华文楷体" charset="-122"/>
                <a:cs typeface="华文楷体" charset="-122"/>
              </a:rPr>
              <a:t>  </a:t>
            </a:r>
            <a:r>
              <a:rPr lang="zh-CN" altLang="en-US" dirty="0" smtClean="0">
                <a:latin typeface="华文楷体" charset="-122"/>
                <a:ea typeface="华文楷体" charset="-122"/>
                <a:cs typeface="华文楷体" charset="-122"/>
              </a:rPr>
              <a:t>远</a:t>
            </a:r>
            <a:endParaRPr lang="en-US" altLang="zh-CN" dirty="0" smtClean="0">
              <a:latin typeface="华文楷体" charset="-122"/>
              <a:ea typeface="华文楷体" charset="-122"/>
              <a:cs typeface="华文楷体" charset="-122"/>
            </a:endParaRPr>
          </a:p>
          <a:p>
            <a:pPr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US" altLang="zh-CN" dirty="0" smtClean="0">
                <a:latin typeface="华文楷体" charset="-122"/>
                <a:ea typeface="华文楷体" charset="-122"/>
                <a:cs typeface="华文楷体" charset="-122"/>
              </a:rPr>
              <a:t>2011.4.12</a:t>
            </a:r>
            <a:endParaRPr lang="en-US" dirty="0" smtClean="0">
              <a:ea typeface="+mn-ea"/>
              <a:cs typeface="+mn-cs"/>
            </a:endParaRPr>
          </a:p>
        </p:txBody>
      </p:sp>
      <p:pic>
        <p:nvPicPr>
          <p:cNvPr id="17412" name="Picture 5" descr="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5814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266700" y="58658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Isomap - Algorithm</a:t>
            </a:r>
          </a:p>
        </p:txBody>
      </p:sp>
      <p:sp>
        <p:nvSpPr>
          <p:cNvPr id="259075" name="Rectangle 3"/>
          <p:cNvSpPr>
            <a:spLocks noChangeArrowheads="1"/>
          </p:cNvSpPr>
          <p:nvPr/>
        </p:nvSpPr>
        <p:spPr bwMode="auto">
          <a:xfrm>
            <a:off x="381000" y="160020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Determine the neighbors.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All points in a fixed radius.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K nearest neighbors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 Construct a neighborhood graph.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Each point is connected to the other if it is a K nearest neighbor.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Edge Length equals the Euclidean distance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Compute the shortest paths between two nodes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Floyd’s </a:t>
            </a:r>
            <a:r>
              <a:rPr lang="en-US" sz="2000" dirty="0" smtClean="0"/>
              <a:t>Algorithm (O(</a:t>
            </a:r>
            <a:r>
              <a:rPr lang="en-US" sz="2000" i="1" dirty="0" smtClean="0"/>
              <a:t>N</a:t>
            </a:r>
            <a:r>
              <a:rPr lang="en-US" sz="2000" i="1" baseline="30000" dirty="0" smtClean="0"/>
              <a:t>3</a:t>
            </a:r>
            <a:r>
              <a:rPr lang="en-US" sz="2000" dirty="0" smtClean="0"/>
              <a:t>))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 err="1" smtClean="0"/>
              <a:t>Dijkstra’s</a:t>
            </a:r>
            <a:r>
              <a:rPr lang="en-US" sz="2000" dirty="0" smtClean="0"/>
              <a:t> Algorithm (O(</a:t>
            </a:r>
            <a:r>
              <a:rPr lang="en-US" sz="2000" i="1" dirty="0" smtClean="0"/>
              <a:t>kN</a:t>
            </a:r>
            <a:r>
              <a:rPr lang="en-US" sz="2000" i="1" baseline="30000" dirty="0" smtClean="0"/>
              <a:t>2</a:t>
            </a:r>
            <a:r>
              <a:rPr lang="en-US" sz="2000" i="1" dirty="0" smtClean="0"/>
              <a:t>logN))</a:t>
            </a:r>
            <a:endParaRPr lang="en-US" sz="2000" dirty="0" smtClean="0"/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Construct a lower dimensional embedding.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Classical MDS 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Isomap</a:t>
            </a:r>
            <a:endParaRPr lang="zh-CN" altLang="zh-CN">
              <a:solidFill>
                <a:srgbClr val="0D30FF"/>
              </a:solidFill>
              <a:latin typeface="Comic Sans MS" charset="0"/>
            </a:endParaRPr>
          </a:p>
        </p:txBody>
      </p:sp>
      <p:pic>
        <p:nvPicPr>
          <p:cNvPr id="260099" name="Picture 3" descr="se500908000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600200"/>
            <a:ext cx="8458200" cy="4243388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Example…</a:t>
            </a:r>
          </a:p>
        </p:txBody>
      </p:sp>
      <p:pic>
        <p:nvPicPr>
          <p:cNvPr id="238595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9490"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63171" name="Picture 3" descr="web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34925"/>
            <a:ext cx="9144000" cy="682307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62147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50508"/>
          <a:stretch>
            <a:fillRect/>
          </a:stretch>
        </p:blipFill>
        <p:spPr>
          <a:xfrm>
            <a:off x="0" y="0"/>
            <a:ext cx="9144000" cy="685482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Residual Variance</a:t>
            </a:r>
          </a:p>
        </p:txBody>
      </p:sp>
      <p:pic>
        <p:nvPicPr>
          <p:cNvPr id="264195" name="Picture 3" descr="se500908000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14400" y="1219200"/>
            <a:ext cx="6661150" cy="5286375"/>
          </a:xfrm>
          <a:ln/>
        </p:spPr>
      </p:pic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2422525" y="1916113"/>
            <a:ext cx="125095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Face Images</a:t>
            </a: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5562600" y="2133600"/>
            <a:ext cx="925513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SwisRoll</a:t>
            </a: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2514600" y="4419600"/>
            <a:ext cx="1290638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Hand Images</a:t>
            </a:r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5562600" y="4419600"/>
            <a:ext cx="282575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ISOMAP on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Alanine-dipeptide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pic>
        <p:nvPicPr>
          <p:cNvPr id="5" name="Content Placeholder 4" descr="ala_isomap3900_k10_dimensio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4800600" y="3886200"/>
            <a:ext cx="3692265" cy="2106804"/>
          </a:xfrm>
        </p:spPr>
      </p:pic>
      <p:pic>
        <p:nvPicPr>
          <p:cNvPr id="6" name="Picture 5" descr="ala_isomap3900_k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0000"/>
            <a:ext cx="3226116" cy="241958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371600"/>
            <a:ext cx="2853099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lanine-dipepti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524000" y="1828800"/>
            <a:ext cx="2717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6172200"/>
            <a:ext cx="642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ISOMAP 3D embedding with RMSD metric on 3900 </a:t>
            </a:r>
            <a:r>
              <a:rPr lang="en-US" dirty="0" err="1" smtClean="0"/>
              <a:t>Kcenters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Theory of </a:t>
            </a:r>
            <a:r>
              <a:rPr lang="en-US" altLang="zh-CN" dirty="0" smtClean="0">
                <a:solidFill>
                  <a:srgbClr val="0000FF"/>
                </a:solidFill>
                <a:latin typeface="Comic Sans MS"/>
                <a:cs typeface="Comic Sans MS"/>
              </a:rPr>
              <a:t>ISOMAP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ISOMAP has provable convergence guarantees;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Given that {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dirty="0" smtClean="0"/>
              <a:t>} is sampled sufficiently dense, ISOMAP will approximate closely the original distance as measured in manifold</a:t>
            </a:r>
            <a:r>
              <a:rPr lang="en-US" sz="2800" i="1" dirty="0" smtClean="0"/>
              <a:t> M</a:t>
            </a:r>
            <a:r>
              <a:rPr lang="en-US" sz="2800" dirty="0" smtClean="0"/>
              <a:t>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In other words, actual geodesic distance approximations using graph G can be arbitrarily good;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Let’s examine these theoretical guarantees in more detail …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Possible Issues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81" r="-1581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Two step approximations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Content Placeholder 6" descr="ettinger0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56" r="-2456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lonna MT"/>
                <a:cs typeface="Colonna MT"/>
              </a:rPr>
              <a:t>John Dewey</a:t>
            </a:r>
            <a:endParaRPr lang="en-US" dirty="0">
              <a:solidFill>
                <a:srgbClr val="0000FF"/>
              </a:solidFill>
              <a:latin typeface="Colonna MT"/>
              <a:cs typeface="Colonna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latin typeface="Comic Sans MS"/>
                <a:cs typeface="Comic Sans MS"/>
              </a:rPr>
              <a:t>If knowledge comes from the impressions made upon us by natural objects, it is impossible to procure knowledge without the use of objects which impress the mind.</a:t>
            </a:r>
          </a:p>
          <a:p>
            <a:pPr algn="ctr">
              <a:buNone/>
            </a:pPr>
            <a:endParaRPr lang="en-US" dirty="0" smtClean="0">
              <a:latin typeface="Comic Sans MS"/>
              <a:cs typeface="Comic Sans MS"/>
            </a:endParaRPr>
          </a:p>
          <a:p>
            <a:pPr algn="ctr">
              <a:buNone/>
            </a:pPr>
            <a:r>
              <a:rPr lang="en-US" i="1" dirty="0" smtClean="0">
                <a:solidFill>
                  <a:srgbClr val="800000"/>
                </a:solidFill>
                <a:hlinkClick r:id="rId2"/>
              </a:rPr>
              <a:t>Democracy and Education: an introduction to the philosophy of education</a:t>
            </a:r>
            <a:r>
              <a:rPr lang="en-US" i="1" dirty="0" smtClean="0">
                <a:solidFill>
                  <a:srgbClr val="800000"/>
                </a:solidFill>
              </a:rPr>
              <a:t>, 1916</a:t>
            </a:r>
            <a:endParaRPr lang="zh-CN" altLang="en-US" dirty="0" smtClean="0">
              <a:solidFill>
                <a:srgbClr val="800000"/>
              </a:solidFill>
            </a:endParaRPr>
          </a:p>
          <a:p>
            <a:pPr algn="ctr">
              <a:buNone/>
            </a:pPr>
            <a:endParaRPr lang="en-US" dirty="0" smtClean="0">
              <a:solidFill>
                <a:srgbClr val="800000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3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8402" b="-38402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Dense-sampling Theorem 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[Bernstein, de Silva, Langford, and </a:t>
            </a:r>
            <a:r>
              <a:rPr lang="en-US" sz="4000" dirty="0" err="1" smtClean="0">
                <a:solidFill>
                  <a:srgbClr val="0000FF"/>
                </a:solidFill>
              </a:rPr>
              <a:t>Tenenbaum</a:t>
            </a:r>
            <a:r>
              <a:rPr lang="en-US" sz="4000" dirty="0" smtClean="0">
                <a:solidFill>
                  <a:srgbClr val="0000FF"/>
                </a:solidFill>
              </a:rPr>
              <a:t> 2000]</a:t>
            </a:r>
            <a:endParaRPr lang="en-US" sz="40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6678" b="-16678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5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480" r="-3480"/>
              <a:stretch>
                <a:fillRect/>
              </a:stretch>
            </p:blipFill>
          </mc:Choice>
          <mc:Fallback>
            <p:blipFill>
              <a:blip r:embed="rId3"/>
              <a:srcRect l="-3480" r="-3480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863" r="-4863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040" r="-7040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Second Approximation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9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449" r="-6449"/>
              <a:stretch>
                <a:fillRect/>
              </a:stretch>
            </p:blipFill>
          </mc:Choice>
          <mc:Fallback>
            <p:blipFill>
              <a:blip r:embed="rId3"/>
              <a:srcRect l="-6449" r="-644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Remarks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0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109" r="-3109"/>
              <a:stretch>
                <a:fillRect/>
              </a:stretch>
            </p:blipFill>
          </mc:Choice>
          <mc:Fallback>
            <p:blipFill>
              <a:blip r:embed="rId3"/>
              <a:srcRect l="-3109" r="-310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Theorem 2 [Bernstein, de Silva, Langford, and </a:t>
            </a:r>
            <a:r>
              <a:rPr lang="en-US" dirty="0" err="1" smtClean="0">
                <a:solidFill>
                  <a:srgbClr val="0000FF"/>
                </a:solidFill>
              </a:rPr>
              <a:t>Tenenbaum</a:t>
            </a:r>
            <a:r>
              <a:rPr lang="en-US" dirty="0" smtClean="0">
                <a:solidFill>
                  <a:srgbClr val="0000FF"/>
                </a:solidFill>
              </a:rPr>
              <a:t> 2000]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1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6443" b="-6443"/>
              <a:stretch>
                <a:fillRect/>
              </a:stretch>
            </p:blipFill>
          </mc:Choice>
          <mc:Fallback>
            <p:blipFill>
              <a:blip r:embed="rId3"/>
              <a:srcRect t="-6443" b="-644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578" r="-2578"/>
              <a:stretch>
                <a:fillRect/>
              </a:stretch>
            </p:blipFill>
          </mc:Choice>
          <mc:Fallback>
            <p:blipFill>
              <a:blip r:embed="rId3"/>
              <a:srcRect l="-2578" r="-257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Main Theorem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[Bernstein, de Silva, Langford, and </a:t>
            </a:r>
            <a:r>
              <a:rPr lang="en-US" dirty="0" err="1" smtClean="0">
                <a:solidFill>
                  <a:srgbClr val="0000FF"/>
                </a:solidFill>
              </a:rPr>
              <a:t>Tenenbaum</a:t>
            </a:r>
            <a:r>
              <a:rPr lang="en-US" dirty="0" smtClean="0">
                <a:solidFill>
                  <a:srgbClr val="0000FF"/>
                </a:solidFill>
              </a:rPr>
              <a:t> 2000]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13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5722" r="-5722"/>
              <a:stretch>
                <a:fillRect/>
              </a:stretch>
            </p:blipFill>
          </mc:Choice>
          <mc:Fallback>
            <p:blipFill>
              <a:blip r:embed="rId3"/>
              <a:srcRect l="-5722" r="-5722"/>
              <a:stretch>
                <a:fillRect/>
              </a:stretch>
            </p:blipFill>
          </mc:Fallback>
        </mc:AlternateContent>
        <p:spPr>
          <a:xfrm>
            <a:off x="457200" y="1981200"/>
            <a:ext cx="8229600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Matlab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 Dimensionality Reduction Toolbox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525963"/>
          </a:xfrm>
        </p:spPr>
        <p:txBody>
          <a:bodyPr/>
          <a:lstStyle/>
          <a:p>
            <a:r>
              <a:rPr lang="en-US" sz="2000" dirty="0" smtClean="0">
                <a:hlinkClick r:id="rId2"/>
              </a:rPr>
              <a:t>http://homepage.tudelft.nl/19j49/Matlab_Toolbox_for_Dimensionality_Reduction.html</a:t>
            </a:r>
            <a:endParaRPr lang="en-US" sz="2000" dirty="0" smtClean="0"/>
          </a:p>
          <a:p>
            <a:r>
              <a:rPr lang="en-US" sz="2000" dirty="0" smtClean="0"/>
              <a:t>Math.pku.edu.cn/teachers/yaoy/Spring2011/matlab/drtoolbox</a:t>
            </a:r>
          </a:p>
          <a:p>
            <a:pPr lvl="1"/>
            <a:r>
              <a:rPr lang="en-US" sz="1600" dirty="0" smtClean="0"/>
              <a:t>Principal Component Analysis (PCA), Probabilistic PC</a:t>
            </a:r>
          </a:p>
          <a:p>
            <a:pPr lvl="1"/>
            <a:r>
              <a:rPr lang="en-US" sz="1600" dirty="0" smtClean="0"/>
              <a:t>Factor Analysis (FA), </a:t>
            </a:r>
            <a:r>
              <a:rPr lang="en-US" sz="1600" dirty="0" err="1" smtClean="0"/>
              <a:t>Sammon</a:t>
            </a:r>
            <a:r>
              <a:rPr lang="en-US" sz="1600" dirty="0" smtClean="0"/>
              <a:t> mapping, Linear </a:t>
            </a:r>
            <a:r>
              <a:rPr lang="en-US" sz="1600" dirty="0" err="1" smtClean="0"/>
              <a:t>Discriminant</a:t>
            </a:r>
            <a:r>
              <a:rPr lang="en-US" sz="1600" dirty="0" smtClean="0"/>
              <a:t> Analysis (LDA)</a:t>
            </a:r>
          </a:p>
          <a:p>
            <a:pPr lvl="1"/>
            <a:r>
              <a:rPr lang="en-US" sz="1600" dirty="0" smtClean="0"/>
              <a:t>Multidimensional scaling (MDS), </a:t>
            </a:r>
            <a:r>
              <a:rPr lang="en-US" sz="1600" dirty="0" err="1" smtClean="0"/>
              <a:t>Isomap</a:t>
            </a:r>
            <a:r>
              <a:rPr lang="en-US" sz="1600" dirty="0" smtClean="0"/>
              <a:t>, Landmark </a:t>
            </a:r>
            <a:r>
              <a:rPr lang="en-US" sz="1600" dirty="0" err="1" smtClean="0"/>
              <a:t>Isomap</a:t>
            </a:r>
            <a:endParaRPr lang="en-US" sz="1600" dirty="0" smtClean="0"/>
          </a:p>
          <a:p>
            <a:pPr lvl="1"/>
            <a:r>
              <a:rPr lang="en-US" sz="1600" dirty="0" smtClean="0"/>
              <a:t>Local Linear Embedding (LLE), </a:t>
            </a:r>
            <a:r>
              <a:rPr lang="en-US" sz="1600" dirty="0" err="1" smtClean="0"/>
              <a:t>Laplacian</a:t>
            </a:r>
            <a:r>
              <a:rPr lang="en-US" sz="1600" dirty="0" smtClean="0"/>
              <a:t> </a:t>
            </a:r>
            <a:r>
              <a:rPr lang="en-US" sz="1600" dirty="0" err="1" smtClean="0"/>
              <a:t>Eigenmaps</a:t>
            </a:r>
            <a:r>
              <a:rPr lang="en-US" sz="1600" dirty="0" smtClean="0"/>
              <a:t>, Hessian LLE, Conformal </a:t>
            </a:r>
            <a:r>
              <a:rPr lang="en-US" sz="1600" dirty="0" err="1" smtClean="0"/>
              <a:t>Eigenmaps</a:t>
            </a:r>
            <a:endParaRPr lang="en-US" sz="1600" dirty="0" smtClean="0"/>
          </a:p>
          <a:p>
            <a:pPr lvl="1"/>
            <a:r>
              <a:rPr lang="en-US" sz="1600" dirty="0" smtClean="0"/>
              <a:t>Local Tangent Space Alignment (LTSA), Maximum Variance Unfolding (extension of LLE)</a:t>
            </a:r>
          </a:p>
          <a:p>
            <a:pPr lvl="1"/>
            <a:r>
              <a:rPr lang="en-US" sz="1600" dirty="0" smtClean="0"/>
              <a:t>Landmark MVU (</a:t>
            </a:r>
            <a:r>
              <a:rPr lang="en-US" sz="1600" dirty="0" err="1" smtClean="0"/>
              <a:t>LandmarkMVU</a:t>
            </a:r>
            <a:r>
              <a:rPr lang="en-US" sz="1600" dirty="0" smtClean="0"/>
              <a:t>), Fast Maximum Variance Unfolding (</a:t>
            </a:r>
            <a:r>
              <a:rPr lang="en-US" sz="1600" dirty="0" err="1" smtClean="0"/>
              <a:t>FastMVU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Kernel PCA</a:t>
            </a:r>
          </a:p>
          <a:p>
            <a:pPr lvl="1"/>
            <a:r>
              <a:rPr lang="en-US" sz="1600" dirty="0" smtClean="0"/>
              <a:t>Diffusion maps</a:t>
            </a:r>
          </a:p>
          <a:p>
            <a:pPr lvl="1"/>
            <a:r>
              <a:rPr lang="en-US" sz="1600" smtClean="0"/>
              <a:t>…</a:t>
            </a:r>
            <a:endParaRPr lang="en-US" sz="16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Probabilistic Result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4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36" r="-636"/>
              <a:stretch>
                <a:fillRect/>
              </a:stretch>
            </p:blipFill>
          </mc:Choice>
          <mc:Fallback>
            <p:blipFill>
              <a:blip r:embed="rId3"/>
              <a:srcRect l="-636" r="-636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 S</a:t>
            </a:r>
            <a:r>
              <a:rPr lang="en-US" altLang="zh-CN" dirty="0" smtClean="0">
                <a:solidFill>
                  <a:srgbClr val="0000FF"/>
                </a:solidFill>
              </a:rPr>
              <a:t>hortcoming of ISOMAP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One need to compute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zh-CN" altLang="zh-CN" dirty="0" smtClean="0"/>
              <a:t>s</a:t>
            </a:r>
            <a:r>
              <a:rPr lang="en-US" altLang="zh-CN" dirty="0" err="1" smtClean="0"/>
              <a:t>hortest</a:t>
            </a:r>
            <a:r>
              <a:rPr lang="en-US" altLang="zh-CN" dirty="0" smtClean="0"/>
              <a:t> path </a:t>
            </a:r>
            <a:r>
              <a:rPr lang="zh-CN" altLang="zh-CN" dirty="0" smtClean="0"/>
              <a:t>b</a:t>
            </a:r>
            <a:r>
              <a:rPr lang="en-US" altLang="zh-CN" dirty="0" err="1" smtClean="0"/>
              <a:t>etween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all</a:t>
            </a:r>
            <a:r>
              <a:rPr lang="en-US" altLang="zh-CN" dirty="0" smtClean="0"/>
              <a:t> sample pairs (</a:t>
            </a:r>
            <a:r>
              <a:rPr lang="zh-CN" altLang="zh-CN" dirty="0" err="1" smtClean="0"/>
              <a:t>i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j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altLang="zh-CN" dirty="0" smtClean="0">
                <a:solidFill>
                  <a:srgbClr val="FF0000"/>
                </a:solidFill>
              </a:rPr>
              <a:t>lobal</a:t>
            </a:r>
          </a:p>
          <a:p>
            <a:pPr lvl="1">
              <a:lnSpc>
                <a:spcPct val="90000"/>
              </a:lnSpc>
            </a:pPr>
            <a:r>
              <a:rPr lang="zh-CN" altLang="zh-CN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</a:rPr>
              <a:t>on-sparse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Cubic complexity </a:t>
            </a:r>
            <a:r>
              <a:rPr lang="en-US" altLang="zh-CN" dirty="0" smtClean="0">
                <a:solidFill>
                  <a:srgbClr val="FF0000"/>
                </a:solidFill>
              </a:rPr>
              <a:t>O(N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>
                <a:solidFill>
                  <a:srgbClr val="0000FF"/>
                </a:solidFill>
                <a:latin typeface="Comic Sans MS" charset="0"/>
              </a:rPr>
              <a:t>Locally Linear Embedding</a:t>
            </a:r>
          </a:p>
        </p:txBody>
      </p:sp>
      <p:pic>
        <p:nvPicPr>
          <p:cNvPr id="265219" name="Picture 3" descr="llemovg11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981200"/>
            <a:ext cx="3962400" cy="3962400"/>
          </a:xfrm>
        </p:spPr>
      </p:pic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981200" y="1371600"/>
            <a:ext cx="59877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i="1" dirty="0"/>
              <a:t> </a:t>
            </a:r>
            <a:r>
              <a:rPr lang="en-US" sz="1600" b="1" i="1" dirty="0"/>
              <a:t>manifold is a topological space which is locally Euclidean</a:t>
            </a:r>
            <a:r>
              <a:rPr lang="en-US" sz="1400" dirty="0"/>
              <a:t>.”</a:t>
            </a:r>
          </a:p>
        </p:txBody>
      </p:sp>
      <p:sp>
        <p:nvSpPr>
          <p:cNvPr id="265221" name="Text Box 5"/>
          <p:cNvSpPr txBox="1">
            <a:spLocks noChangeArrowheads="1"/>
          </p:cNvSpPr>
          <p:nvPr/>
        </p:nvSpPr>
        <p:spPr bwMode="auto">
          <a:xfrm>
            <a:off x="4724400" y="2133600"/>
            <a:ext cx="31341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1" dirty="0"/>
              <a:t>Fit </a:t>
            </a:r>
            <a:r>
              <a:rPr lang="en-US" b="1" dirty="0" smtClean="0"/>
              <a:t>Locally, </a:t>
            </a:r>
            <a:r>
              <a:rPr lang="en-US" b="1" dirty="0"/>
              <a:t>Think Globally</a:t>
            </a:r>
          </a:p>
        </p:txBody>
      </p:sp>
      <p:pic>
        <p:nvPicPr>
          <p:cNvPr id="265222" name="Picture 6" descr="swissRo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64444"/>
          <a:stretch>
            <a:fillRect/>
          </a:stretch>
        </p:blipFill>
        <p:spPr>
          <a:xfrm>
            <a:off x="4953000" y="2971800"/>
            <a:ext cx="3657600" cy="3429000"/>
          </a:xfrm>
          <a:ln/>
        </p:spPr>
      </p:pic>
      <p:sp>
        <p:nvSpPr>
          <p:cNvPr id="265223" name="AutoShape 7"/>
          <p:cNvSpPr>
            <a:spLocks noChangeArrowheads="1"/>
          </p:cNvSpPr>
          <p:nvPr/>
        </p:nvSpPr>
        <p:spPr bwMode="auto">
          <a:xfrm>
            <a:off x="4038600" y="4191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se490906900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b="26471"/>
          <a:stretch>
            <a:fillRect/>
          </a:stretch>
        </p:blipFill>
        <p:spPr>
          <a:xfrm>
            <a:off x="381000" y="1905000"/>
            <a:ext cx="4419600" cy="4005263"/>
          </a:xfrm>
          <a:ln/>
        </p:spPr>
      </p:pic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5637213" y="1600200"/>
            <a:ext cx="33020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/>
              <a:t>We expect each data point and its </a:t>
            </a:r>
          </a:p>
          <a:p>
            <a:pPr eaLnBrk="1" hangingPunct="1"/>
            <a:r>
              <a:rPr lang="en-US" sz="1600"/>
              <a:t>neighbours to lie on or close</a:t>
            </a:r>
          </a:p>
          <a:p>
            <a:pPr eaLnBrk="1" hangingPunct="1"/>
            <a:r>
              <a:rPr lang="en-US" sz="1600"/>
              <a:t> to a locally linear patch of the</a:t>
            </a:r>
          </a:p>
          <a:p>
            <a:pPr eaLnBrk="1" hangingPunct="1"/>
            <a:r>
              <a:rPr lang="en-US" sz="1600"/>
              <a:t>manifold.</a:t>
            </a:r>
          </a:p>
        </p:txBody>
      </p:sp>
      <p:pic>
        <p:nvPicPr>
          <p:cNvPr id="26624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953000" y="4800600"/>
            <a:ext cx="3665538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5638800" y="2743200"/>
            <a:ext cx="3200400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/>
              <a:t>Each point can be written as a linear combination of its neighbors.</a:t>
            </a:r>
          </a:p>
          <a:p>
            <a:pPr eaLnBrk="1" hangingPunct="1"/>
            <a:r>
              <a:rPr lang="en-US" sz="1600"/>
              <a:t>The weights choosen to</a:t>
            </a:r>
          </a:p>
          <a:p>
            <a:pPr eaLnBrk="1" hangingPunct="1"/>
            <a:r>
              <a:rPr lang="en-US" sz="1600"/>
              <a:t>minimize the reconstruction</a:t>
            </a:r>
          </a:p>
          <a:p>
            <a:pPr eaLnBrk="1" hangingPunct="1"/>
            <a:r>
              <a:rPr lang="en-US" sz="1600"/>
              <a:t>Error.</a:t>
            </a:r>
          </a:p>
        </p:txBody>
      </p:sp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5775325" y="6232525"/>
            <a:ext cx="2103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 b="1" i="1"/>
              <a:t>Derivation on board</a:t>
            </a:r>
          </a:p>
        </p:txBody>
      </p:sp>
      <p:sp>
        <p:nvSpPr>
          <p:cNvPr id="26624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Fit Locally…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Important property...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 weights that minimize the reconstruction errors are invariant to rotation, rescaling and translation of the data points.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Invariance to translation is enforced by adding the constraint that the weights sum to one.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FF3300"/>
                </a:solidFill>
              </a:rPr>
              <a:t>The same weights that reconstruct the datapoints in D dimensions should reconstruct it in the manifold in d dimensions.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The weights characterize the intrinsic geometric properties of each neighborhood.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Think Globally…</a:t>
            </a:r>
          </a:p>
        </p:txBody>
      </p:sp>
      <p:pic>
        <p:nvPicPr>
          <p:cNvPr id="268293" name="Picture 5" descr="se490906900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52400" y="1524000"/>
            <a:ext cx="4514850" cy="4525963"/>
          </a:xfrm>
          <a:ln/>
        </p:spPr>
      </p:pic>
      <p:pic>
        <p:nvPicPr>
          <p:cNvPr id="26829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038600" y="1981200"/>
            <a:ext cx="43561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829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 r="29488"/>
          <a:stretch>
            <a:fillRect/>
          </a:stretch>
        </p:blipFill>
        <p:spPr bwMode="auto">
          <a:xfrm>
            <a:off x="4343400" y="4648200"/>
            <a:ext cx="4191000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(K-NN)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Local fitting step (with centering)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Consider a point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</a:p>
          <a:p>
            <a:pPr lvl="1"/>
            <a:r>
              <a:rPr lang="en-US" dirty="0" smtClean="0"/>
              <a:t>Choose its </a:t>
            </a:r>
            <a:r>
              <a:rPr lang="en-US" dirty="0" err="1" smtClean="0"/>
              <a:t>K(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</a:t>
            </a:r>
            <a:r>
              <a:rPr lang="en-US" dirty="0" smtClean="0"/>
              <a:t>neighbors </a:t>
            </a:r>
            <a:r>
              <a:rPr lang="en-US" i="1" dirty="0" err="1" smtClean="0"/>
              <a:t>η</a:t>
            </a:r>
            <a:r>
              <a:rPr lang="en-US" i="1" baseline="-25000" dirty="0" err="1" smtClean="0"/>
              <a:t>j</a:t>
            </a:r>
            <a:r>
              <a:rPr lang="en-US" dirty="0" smtClean="0"/>
              <a:t> </a:t>
            </a:r>
            <a:r>
              <a:rPr lang="en-US" altLang="zh-CN" dirty="0" smtClean="0"/>
              <a:t>whose origin is at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endParaRPr lang="en-US" dirty="0" smtClean="0"/>
          </a:p>
          <a:p>
            <a:pPr lvl="1"/>
            <a:r>
              <a:rPr lang="en-US" dirty="0" smtClean="0"/>
              <a:t>Compute the (sum-to-one) weights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err="1" smtClean="0"/>
              <a:t>C</a:t>
            </a:r>
            <a:r>
              <a:rPr lang="en-US" altLang="zh-CN" dirty="0" err="1" smtClean="0"/>
              <a:t>ontruct</a:t>
            </a:r>
            <a:r>
              <a:rPr lang="en-US" altLang="zh-CN" dirty="0" smtClean="0"/>
              <a:t> n</a:t>
            </a:r>
            <a:r>
              <a:rPr lang="en-US" dirty="0" smtClean="0"/>
              <a:t>eighborhood inner product:</a:t>
            </a:r>
          </a:p>
          <a:p>
            <a:pPr lvl="2"/>
            <a:r>
              <a:rPr lang="en-US" dirty="0" smtClean="0"/>
              <a:t>Compute </a:t>
            </a:r>
            <a:r>
              <a:rPr lang="en-US" altLang="zh-CN" dirty="0" smtClean="0"/>
              <a:t>the weight </a:t>
            </a:r>
            <a:r>
              <a:rPr lang="zh-CN" altLang="zh-CN" dirty="0" smtClean="0"/>
              <a:t>v</a:t>
            </a:r>
            <a:r>
              <a:rPr lang="en-US" altLang="zh-CN" dirty="0" err="1" smtClean="0"/>
              <a:t>ector</a:t>
            </a:r>
            <a:r>
              <a:rPr lang="en-US" altLang="zh-CN" dirty="0" smtClean="0"/>
              <a:t>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), </a:t>
            </a:r>
            <a:r>
              <a:rPr lang="en-US" altLang="zh-CN" dirty="0" smtClean="0"/>
              <a:t>where 1 is K-vector of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ll</a:t>
            </a:r>
            <a:r>
              <a:rPr lang="en-US" altLang="zh-CN" dirty="0" smtClean="0"/>
              <a:t>-one and </a:t>
            </a:r>
            <a:r>
              <a:rPr lang="en-US" altLang="zh-CN" i="1" dirty="0" err="1" smtClean="0"/>
              <a:t>λ</a:t>
            </a:r>
            <a:r>
              <a:rPr lang="en-US" altLang="zh-CN" dirty="0" smtClean="0"/>
              <a:t> is a regularization parameter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altLang="zh-CN" dirty="0" smtClean="0"/>
              <a:t>Then normalize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altLang="zh-CN" dirty="0" smtClean="0"/>
              <a:t>to a </a:t>
            </a:r>
            <a:r>
              <a:rPr lang="en-US" altLang="zh-CN" i="1" dirty="0" smtClean="0"/>
              <a:t>sum-to-one </a:t>
            </a:r>
            <a:r>
              <a:rPr lang="en-US" altLang="zh-CN" dirty="0" smtClean="0"/>
              <a:t>vector.</a:t>
            </a:r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67000" y="3505200"/>
          <a:ext cx="4424363" cy="855663"/>
        </p:xfrm>
        <a:graphic>
          <a:graphicData uri="http://schemas.openxmlformats.org/presentationml/2006/ole">
            <p:oleObj spid="_x0000_s118786" name="Equation" r:id="rId3" imgW="2692400" imgH="5207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24600" y="4419600"/>
          <a:ext cx="1524000" cy="492369"/>
        </p:xfrm>
        <a:graphic>
          <a:graphicData uri="http://schemas.openxmlformats.org/presentationml/2006/ole">
            <p:oleObj spid="_x0000_s118787" name="Equation" r:id="rId4" imgW="825500" imgH="26670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581400" y="5638800"/>
          <a:ext cx="2157480" cy="533400"/>
        </p:xfrm>
        <a:graphic>
          <a:graphicData uri="http://schemas.openxmlformats.org/presentationml/2006/ole">
            <p:oleObj spid="_x0000_s118788" name="Equation" r:id="rId5" imgW="977900" imgH="241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(K-NN)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Local fitting step (without centering)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Consider a point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</a:p>
          <a:p>
            <a:pPr lvl="1"/>
            <a:r>
              <a:rPr lang="en-US" dirty="0" smtClean="0"/>
              <a:t>Choose its </a:t>
            </a:r>
            <a:r>
              <a:rPr lang="en-US" dirty="0" err="1" smtClean="0"/>
              <a:t>K(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</a:t>
            </a:r>
            <a:r>
              <a:rPr lang="en-US" dirty="0" smtClean="0"/>
              <a:t>neighbors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endParaRPr lang="en-US" dirty="0" smtClean="0"/>
          </a:p>
          <a:p>
            <a:pPr lvl="1"/>
            <a:r>
              <a:rPr lang="en-US" dirty="0" smtClean="0"/>
              <a:t>Compute the (sum-to-one) weights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err="1" smtClean="0"/>
              <a:t>C</a:t>
            </a:r>
            <a:r>
              <a:rPr lang="en-US" altLang="zh-CN" dirty="0" err="1" smtClean="0"/>
              <a:t>ontruct</a:t>
            </a:r>
            <a:r>
              <a:rPr lang="en-US" altLang="zh-CN" dirty="0" smtClean="0"/>
              <a:t> n</a:t>
            </a:r>
            <a:r>
              <a:rPr lang="en-US" dirty="0" smtClean="0"/>
              <a:t>eighborhood inner product:</a:t>
            </a:r>
          </a:p>
          <a:p>
            <a:pPr lvl="2"/>
            <a:r>
              <a:rPr lang="en-US" dirty="0" smtClean="0"/>
              <a:t>Compute </a:t>
            </a:r>
            <a:r>
              <a:rPr lang="en-US" altLang="zh-CN" dirty="0" smtClean="0"/>
              <a:t>the weight </a:t>
            </a:r>
            <a:r>
              <a:rPr lang="zh-CN" altLang="zh-CN" dirty="0" smtClean="0"/>
              <a:t>v</a:t>
            </a:r>
            <a:r>
              <a:rPr lang="en-US" altLang="zh-CN" dirty="0" err="1" smtClean="0"/>
              <a:t>ector</a:t>
            </a:r>
            <a:r>
              <a:rPr lang="en-US" altLang="zh-CN" dirty="0" smtClean="0"/>
              <a:t>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), </a:t>
            </a:r>
            <a:r>
              <a:rPr lang="en-US" altLang="zh-CN" dirty="0" smtClean="0"/>
              <a:t>where </a:t>
            </a: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68713" y="3505200"/>
          <a:ext cx="2420937" cy="855663"/>
        </p:xfrm>
        <a:graphic>
          <a:graphicData uri="http://schemas.openxmlformats.org/presentationml/2006/ole">
            <p:oleObj spid="_x0000_s138242" name="Equation" r:id="rId3" imgW="1473200" imgH="5207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24600" y="4419600"/>
          <a:ext cx="1524000" cy="492369"/>
        </p:xfrm>
        <a:graphic>
          <a:graphicData uri="http://schemas.openxmlformats.org/presentationml/2006/ole">
            <p:oleObj spid="_x0000_s138243" name="Equation" r:id="rId4" imgW="825500" imgH="26670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971800" y="5486400"/>
          <a:ext cx="4032250" cy="533400"/>
        </p:xfrm>
        <a:graphic>
          <a:graphicData uri="http://schemas.openxmlformats.org/presentationml/2006/ole">
            <p:oleObj spid="_x0000_s138244" name="Equation" r:id="rId5" imgW="1828800" imgH="24130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858000" y="4953000"/>
          <a:ext cx="1546411" cy="381000"/>
        </p:xfrm>
        <a:graphic>
          <a:graphicData uri="http://schemas.openxmlformats.org/presentationml/2006/ole">
            <p:oleObj spid="_x0000_s138245" name="Equation" r:id="rId6" imgW="876300" imgH="215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</a:t>
            </a:r>
            <a:r>
              <a:rPr lang="en-US" altLang="zh-CN" dirty="0" smtClean="0">
                <a:solidFill>
                  <a:srgbClr val="0D30FF"/>
                </a:solidFill>
                <a:latin typeface="Comic Sans MS" charset="0"/>
              </a:rPr>
              <a:t>continued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191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Global embedding step</a:t>
            </a:r>
            <a:r>
              <a:rPr lang="en-US" dirty="0" smtClean="0"/>
              <a:t>:</a:t>
            </a:r>
          </a:p>
          <a:p>
            <a:pPr lvl="1"/>
            <a:r>
              <a:rPr lang="en-US" altLang="zh-CN" dirty="0" smtClean="0"/>
              <a:t>Construct</a:t>
            </a:r>
            <a:r>
              <a:rPr lang="en-US" dirty="0" smtClean="0"/>
              <a:t> N-</a:t>
            </a:r>
            <a:r>
              <a:rPr lang="en-US" altLang="zh-CN" dirty="0" smtClean="0"/>
              <a:t>by-N </a:t>
            </a:r>
            <a:r>
              <a:rPr lang="en-US" dirty="0" smtClean="0"/>
              <a:t>weight matrix </a:t>
            </a:r>
            <a:r>
              <a:rPr lang="en-US" i="1" dirty="0" smtClean="0"/>
              <a:t>W: </a:t>
            </a:r>
            <a:endParaRPr lang="en-US" i="1" baseline="-25000" dirty="0" smtClean="0"/>
          </a:p>
          <a:p>
            <a:pPr lvl="1"/>
            <a:r>
              <a:rPr lang="en-US" dirty="0" smtClean="0"/>
              <a:t>Compute </a:t>
            </a:r>
            <a:r>
              <a:rPr lang="en-US" altLang="zh-CN" dirty="0" err="1" smtClean="0"/>
              <a:t>d</a:t>
            </a:r>
            <a:r>
              <a:rPr lang="en-US" altLang="zh-CN" dirty="0" smtClean="0"/>
              <a:t>-by-N matrix </a:t>
            </a:r>
            <a:r>
              <a:rPr lang="en-US" dirty="0" smtClean="0"/>
              <a:t>Y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Compute: </a:t>
            </a:r>
          </a:p>
          <a:p>
            <a:pPr lvl="2"/>
            <a:r>
              <a:rPr lang="en-US" dirty="0" smtClean="0"/>
              <a:t>Find d+1 bottom eigenvectors of </a:t>
            </a:r>
            <a:r>
              <a:rPr lang="en-US" i="1" dirty="0" smtClean="0"/>
              <a:t>B</a:t>
            </a:r>
            <a:r>
              <a:rPr lang="en-US" dirty="0" smtClean="0"/>
              <a:t>, v</a:t>
            </a:r>
            <a:r>
              <a:rPr lang="en-US" baseline="-25000" dirty="0" smtClean="0"/>
              <a:t>n</a:t>
            </a:r>
            <a:r>
              <a:rPr lang="en-US" dirty="0" smtClean="0"/>
              <a:t>,v</a:t>
            </a:r>
            <a:r>
              <a:rPr lang="en-US" baseline="-25000" dirty="0" smtClean="0"/>
              <a:t>n-1</a:t>
            </a:r>
            <a:r>
              <a:rPr lang="en-US" dirty="0" smtClean="0"/>
              <a:t>,…,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n-d</a:t>
            </a:r>
            <a:endParaRPr lang="en-US" baseline="-25000" dirty="0" smtClean="0"/>
          </a:p>
          <a:p>
            <a:pPr lvl="2"/>
            <a:r>
              <a:rPr lang="en-US" dirty="0" smtClean="0"/>
              <a:t>Let </a:t>
            </a:r>
            <a:r>
              <a:rPr lang="en-US" dirty="0" err="1" smtClean="0"/>
              <a:t>d</a:t>
            </a:r>
            <a:r>
              <a:rPr lang="en-US" dirty="0" smtClean="0"/>
              <a:t>-dimensional embedding Y =[ v</a:t>
            </a:r>
            <a:r>
              <a:rPr lang="en-US" baseline="-25000" dirty="0" smtClean="0"/>
              <a:t>n-1</a:t>
            </a:r>
            <a:r>
              <a:rPr lang="en-US" dirty="0" smtClean="0"/>
              <a:t>,v</a:t>
            </a:r>
            <a:r>
              <a:rPr lang="en-US" baseline="-25000" dirty="0" smtClean="0"/>
              <a:t>n-2</a:t>
            </a:r>
            <a:r>
              <a:rPr lang="en-US" dirty="0" smtClean="0"/>
              <a:t>,…v</a:t>
            </a:r>
            <a:r>
              <a:rPr lang="en-US" baseline="-25000" dirty="0" smtClean="0"/>
              <a:t>n-1</a:t>
            </a:r>
            <a:r>
              <a:rPr lang="en-US" dirty="0" smtClean="0"/>
              <a:t>]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33650" y="3200400"/>
          <a:ext cx="4802188" cy="855663"/>
        </p:xfrm>
        <a:graphic>
          <a:graphicData uri="http://schemas.openxmlformats.org/presentationml/2006/ole">
            <p:oleObj spid="_x0000_s119810" name="Equation" r:id="rId3" imgW="2921000" imgH="520700" progId="Equation.3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035300" y="4191000"/>
          <a:ext cx="2540000" cy="381000"/>
        </p:xfrm>
        <a:graphic>
          <a:graphicData uri="http://schemas.openxmlformats.org/presentationml/2006/ole">
            <p:oleObj spid="_x0000_s119814" name="Equation" r:id="rId4" imgW="1270000" imgH="190500" progId="Equation.3">
              <p:embed/>
            </p:oleObj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096000" y="1981200"/>
          <a:ext cx="2362200" cy="810559"/>
        </p:xfrm>
        <a:graphic>
          <a:graphicData uri="http://schemas.openxmlformats.org/presentationml/2006/ole">
            <p:oleObj spid="_x0000_s119815" name="Equation" r:id="rId5" imgW="1295400" imgH="444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Remarks on</a:t>
            </a:r>
            <a:r>
              <a:rPr lang="en-US" altLang="zh-CN" dirty="0" smtClean="0">
                <a:solidFill>
                  <a:srgbClr val="0000FF"/>
                </a:solidFill>
              </a:rPr>
              <a:t> LLE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Searching 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-nearest neighbors is of </a:t>
            </a:r>
            <a:r>
              <a:rPr lang="en-US" altLang="zh-CN" dirty="0" err="1" smtClean="0">
                <a:solidFill>
                  <a:srgbClr val="FF0000"/>
                </a:solidFill>
              </a:rPr>
              <a:t>O(kN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W is </a:t>
            </a:r>
            <a:r>
              <a:rPr lang="en-US" altLang="zh-CN" dirty="0" smtClean="0">
                <a:solidFill>
                  <a:srgbClr val="FF0000"/>
                </a:solidFill>
              </a:rPr>
              <a:t>sparse, </a:t>
            </a:r>
            <a:r>
              <a:rPr lang="en-US" altLang="zh-CN" dirty="0" smtClean="0"/>
              <a:t>kN/N^2=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/N </a:t>
            </a:r>
            <a:r>
              <a:rPr lang="en-US" altLang="zh-CN" dirty="0" err="1" smtClean="0"/>
              <a:t>nozeros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W might be </a:t>
            </a:r>
            <a:r>
              <a:rPr lang="en-US" altLang="zh-CN" dirty="0" smtClean="0">
                <a:solidFill>
                  <a:srgbClr val="FF0000"/>
                </a:solidFill>
              </a:rPr>
              <a:t>negative</a:t>
            </a:r>
            <a:r>
              <a:rPr lang="en-US" altLang="zh-CN" dirty="0" smtClean="0"/>
              <a:t>, additional nonnegative constraint can be imposed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/>
              <a:t>B=(I-W)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(I-W) is </a:t>
            </a:r>
            <a:r>
              <a:rPr lang="en-US" altLang="zh-CN" dirty="0" smtClean="0">
                <a:solidFill>
                  <a:srgbClr val="FF0000"/>
                </a:solidFill>
              </a:rPr>
              <a:t>positive semi-definite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p.s.d</a:t>
            </a:r>
            <a:r>
              <a:rPr lang="en-US" altLang="zh-CN" dirty="0" smtClean="0"/>
              <a:t>.)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Open Problem</a:t>
            </a:r>
            <a:r>
              <a:rPr lang="en-US" altLang="zh-CN" dirty="0" smtClean="0"/>
              <a:t>: exact reconstruction condition?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600" dirty="0" smtClean="0">
                <a:solidFill>
                  <a:srgbClr val="0D30FF"/>
                </a:solidFill>
                <a:latin typeface="Comic Sans MS" charset="0"/>
              </a:rPr>
              <a:t>Recall: PCA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486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Principal Component Analysis (PCA)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30725" name="Picture 4" descr="img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1600200" y="3810000"/>
            <a:ext cx="2171700" cy="2162175"/>
          </a:xfrm>
        </p:spPr>
      </p:pic>
      <p:sp>
        <p:nvSpPr>
          <p:cNvPr id="30726" name="Line 5"/>
          <p:cNvSpPr>
            <a:spLocks noChangeShapeType="1"/>
          </p:cNvSpPr>
          <p:nvPr/>
        </p:nvSpPr>
        <p:spPr bwMode="auto">
          <a:xfrm flipV="1">
            <a:off x="1143000" y="3048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533400" y="6096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 flipV="1">
            <a:off x="1600200" y="4114800"/>
            <a:ext cx="2362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 flipV="1">
            <a:off x="2133600" y="3962400"/>
            <a:ext cx="838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Oval 9"/>
          <p:cNvSpPr>
            <a:spLocks noChangeArrowheads="1"/>
          </p:cNvSpPr>
          <p:nvPr/>
        </p:nvSpPr>
        <p:spPr bwMode="auto">
          <a:xfrm rot="-1976953">
            <a:off x="1676400" y="4648200"/>
            <a:ext cx="2057400" cy="609600"/>
          </a:xfrm>
          <a:prstGeom prst="ellipse">
            <a:avLst/>
          </a:prstGeom>
          <a:noFill/>
          <a:ln w="12700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1" name="Line 10"/>
          <p:cNvSpPr>
            <a:spLocks noChangeShapeType="1"/>
          </p:cNvSpPr>
          <p:nvPr/>
        </p:nvSpPr>
        <p:spPr bwMode="auto">
          <a:xfrm flipV="1">
            <a:off x="5867400" y="30480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>
            <a:off x="5410200" y="56388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 rot="-4487457">
            <a:off x="6324600" y="3581400"/>
            <a:ext cx="1447800" cy="1447800"/>
            <a:chOff x="4080" y="2832"/>
            <a:chExt cx="912" cy="912"/>
          </a:xfrm>
        </p:grpSpPr>
        <p:sp>
          <p:nvSpPr>
            <p:cNvPr id="30737" name="Oval 13"/>
            <p:cNvSpPr>
              <a:spLocks noChangeArrowheads="1"/>
            </p:cNvSpPr>
            <p:nvPr/>
          </p:nvSpPr>
          <p:spPr bwMode="auto">
            <a:xfrm>
              <a:off x="4080" y="28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8" name="Oval 14"/>
            <p:cNvSpPr>
              <a:spLocks noChangeArrowheads="1"/>
            </p:cNvSpPr>
            <p:nvPr/>
          </p:nvSpPr>
          <p:spPr bwMode="auto">
            <a:xfrm>
              <a:off x="4176" y="29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9" name="Oval 15"/>
            <p:cNvSpPr>
              <a:spLocks noChangeArrowheads="1"/>
            </p:cNvSpPr>
            <p:nvPr/>
          </p:nvSpPr>
          <p:spPr bwMode="auto">
            <a:xfrm>
              <a:off x="4272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0" name="Oval 16"/>
            <p:cNvSpPr>
              <a:spLocks noChangeArrowheads="1"/>
            </p:cNvSpPr>
            <p:nvPr/>
          </p:nvSpPr>
          <p:spPr bwMode="auto">
            <a:xfrm>
              <a:off x="4368" y="31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1" name="Oval 17"/>
            <p:cNvSpPr>
              <a:spLocks noChangeArrowheads="1"/>
            </p:cNvSpPr>
            <p:nvPr/>
          </p:nvSpPr>
          <p:spPr bwMode="auto">
            <a:xfrm>
              <a:off x="4464" y="32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2" name="Oval 18"/>
            <p:cNvSpPr>
              <a:spLocks noChangeArrowheads="1"/>
            </p:cNvSpPr>
            <p:nvPr/>
          </p:nvSpPr>
          <p:spPr bwMode="auto">
            <a:xfrm>
              <a:off x="4560" y="331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3" name="Oval 19"/>
            <p:cNvSpPr>
              <a:spLocks noChangeArrowheads="1"/>
            </p:cNvSpPr>
            <p:nvPr/>
          </p:nvSpPr>
          <p:spPr bwMode="auto">
            <a:xfrm>
              <a:off x="4656" y="34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4" name="Oval 20"/>
            <p:cNvSpPr>
              <a:spLocks noChangeArrowheads="1"/>
            </p:cNvSpPr>
            <p:nvPr/>
          </p:nvSpPr>
          <p:spPr bwMode="auto">
            <a:xfrm>
              <a:off x="4752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5" name="Oval 21"/>
            <p:cNvSpPr>
              <a:spLocks noChangeArrowheads="1"/>
            </p:cNvSpPr>
            <p:nvPr/>
          </p:nvSpPr>
          <p:spPr bwMode="auto">
            <a:xfrm>
              <a:off x="4848" y="36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6" name="Oval 22"/>
            <p:cNvSpPr>
              <a:spLocks noChangeArrowheads="1"/>
            </p:cNvSpPr>
            <p:nvPr/>
          </p:nvSpPr>
          <p:spPr bwMode="auto">
            <a:xfrm>
              <a:off x="4944" y="36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734" name="Text Box 23"/>
          <p:cNvSpPr txBox="1">
            <a:spLocks noChangeArrowheads="1"/>
          </p:cNvSpPr>
          <p:nvPr/>
        </p:nvSpPr>
        <p:spPr bwMode="auto">
          <a:xfrm>
            <a:off x="6613525" y="5903913"/>
            <a:ext cx="1938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One Dimensional</a:t>
            </a:r>
          </a:p>
          <a:p>
            <a:r>
              <a:rPr lang="en-US"/>
              <a:t>Manifold</a:t>
            </a:r>
          </a:p>
        </p:txBody>
      </p:sp>
      <p:sp>
        <p:nvSpPr>
          <p:cNvPr id="30735" name="Line 24"/>
          <p:cNvSpPr>
            <a:spLocks noChangeShapeType="1"/>
          </p:cNvSpPr>
          <p:nvPr/>
        </p:nvSpPr>
        <p:spPr bwMode="auto">
          <a:xfrm flipV="1">
            <a:off x="5759450" y="3654425"/>
            <a:ext cx="2362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6" name="Picture 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590800"/>
            <a:ext cx="60864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590800" y="2057400"/>
          <a:ext cx="3770313" cy="482600"/>
        </p:xfrm>
        <a:graphic>
          <a:graphicData uri="http://schemas.openxmlformats.org/presentationml/2006/ole">
            <p:oleObj spid="_x0000_s86018" name="Equation" r:id="rId6" imgW="1587500" imgH="203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4" name="Picture 2" descr="tfig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18" t="1683"/>
          <a:stretch>
            <a:fillRect/>
          </a:stretch>
        </p:blipFill>
        <p:spPr>
          <a:xfrm>
            <a:off x="1524000" y="228600"/>
            <a:ext cx="5546725" cy="64008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8" name="Picture 2" descr="lipsex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533400"/>
            <a:ext cx="5562600" cy="55626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faceex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457200"/>
            <a:ext cx="5694363" cy="58674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72387" name="Picture 3" descr="txtex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52400"/>
            <a:ext cx="8382000" cy="6275388"/>
          </a:xfrm>
          <a:ln/>
        </p:spPr>
      </p:pic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974725" y="5165725"/>
            <a:ext cx="2386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 b="1" i="1">
                <a:solidFill>
                  <a:schemeClr val="bg1"/>
                </a:solidFill>
              </a:rPr>
              <a:t>Grolliers Encyclopedia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FF3300"/>
                </a:solidFill>
                <a:latin typeface="Comic Sans MS" charset="0"/>
              </a:rPr>
              <a:t>Summary..</a:t>
            </a:r>
          </a:p>
        </p:txBody>
      </p:sp>
      <p:graphicFrame>
        <p:nvGraphicFramePr>
          <p:cNvPr id="273431" name="Group 2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033203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ISOMAP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Do MDS on the geodesic distance matrix.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Model local </a:t>
                      </a: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neighborhoods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as linear a patches and then embed in a lower dimensional manifold.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Global approach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Local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pproach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Might not work for 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nonconvex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manifolds with holes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onconvex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manifolds with holes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Extensions: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Landmark, Conformal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&amp; Isometric ISOMAP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xtensions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: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Hessian LLE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,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Laplacian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Eigenmaps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etc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.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3432" name="Rectangle 24"/>
          <p:cNvSpPr>
            <a:spLocks noChangeArrowheads="1"/>
          </p:cNvSpPr>
          <p:nvPr/>
        </p:nvSpPr>
        <p:spPr bwMode="auto">
          <a:xfrm>
            <a:off x="2362200" y="5867400"/>
            <a:ext cx="39442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zh-CN" altLang="zh-CN" dirty="0" smtClean="0">
                <a:solidFill>
                  <a:schemeClr val="hlink"/>
                </a:solidFill>
              </a:rPr>
              <a:t>B</a:t>
            </a:r>
            <a:r>
              <a:rPr lang="en-US" altLang="zh-CN" dirty="0" err="1" smtClean="0">
                <a:solidFill>
                  <a:schemeClr val="hlink"/>
                </a:solidFill>
              </a:rPr>
              <a:t>oth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needs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manifold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finely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smtClean="0">
                <a:solidFill>
                  <a:schemeClr val="hlink"/>
                </a:solidFill>
                <a:ea typeface="宋体" charset="-122"/>
                <a:cs typeface="宋体" charset="-122"/>
              </a:rPr>
              <a:t>sampled</a:t>
            </a:r>
            <a:r>
              <a:rPr lang="zh-CN" altLang="zh-CN" smtClean="0">
                <a:solidFill>
                  <a:schemeClr val="hlink"/>
                </a:solidFill>
                <a:ea typeface="宋体" charset="-122"/>
                <a:cs typeface="宋体" charset="-122"/>
              </a:rPr>
              <a:t>.</a:t>
            </a:r>
            <a:endParaRPr lang="zh-CN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Landmark (Sparse) ISOMAP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pic>
        <p:nvPicPr>
          <p:cNvPr id="8" name="Content Placeholder 7" descr="ettinger15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809" r="-2809"/>
              <a:stretch>
                <a:fillRect/>
              </a:stretch>
            </p:blipFill>
          </mc:Choice>
          <mc:Fallback>
            <p:blipFill>
              <a:blip r:embed="rId3"/>
              <a:srcRect l="-2809" r="-280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Landmark MDS (Restriction)</a:t>
            </a:r>
          </a:p>
        </p:txBody>
      </p:sp>
      <p:pic>
        <p:nvPicPr>
          <p:cNvPr id="5" name="Content Placeholder 4" descr="ettinger16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2748" b="-2748"/>
              <a:stretch>
                <a:fillRect/>
              </a:stretch>
            </p:blipFill>
          </mc:Choice>
          <mc:Fallback>
            <p:blipFill>
              <a:blip r:embed="rId3"/>
              <a:srcRect t="-2748" b="-274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LMDS (Extension)</a:t>
            </a:r>
          </a:p>
        </p:txBody>
      </p:sp>
      <p:pic>
        <p:nvPicPr>
          <p:cNvPr id="7" name="Content Placeholder 6" descr="ettinger17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3245" b="-3245"/>
              <a:stretch>
                <a:fillRect/>
              </a:stretch>
            </p:blipFill>
          </mc:Choice>
          <mc:Fallback>
            <p:blipFill>
              <a:blip r:embed="rId3"/>
              <a:srcRect t="-3245" b="-324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Landmark Choice</a:t>
            </a:r>
          </a:p>
        </p:txBody>
      </p:sp>
      <p:pic>
        <p:nvPicPr>
          <p:cNvPr id="5" name="Content Placeholder 4" descr="ettinger18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5761" r="-5761"/>
              <a:stretch>
                <a:fillRect/>
              </a:stretch>
            </p:blipFill>
          </mc:Choice>
          <mc:Fallback>
            <p:blipFill>
              <a:blip r:embed="rId3"/>
              <a:srcRect l="-5761" r="-5761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Further exploration yet…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1600200"/>
            <a:ext cx="70104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Hierarchical landmarks: cover-tree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Nyström</a:t>
            </a:r>
            <a:r>
              <a:rPr lang="en-US" dirty="0" smtClean="0">
                <a:solidFill>
                  <a:srgbClr val="FF0000"/>
                </a:solidFill>
              </a:rPr>
              <a:t> method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600" dirty="0" smtClean="0">
                <a:solidFill>
                  <a:srgbClr val="0D30FF"/>
                </a:solidFill>
                <a:latin typeface="Comic Sans MS" charset="0"/>
              </a:rPr>
              <a:t>Recall: MDS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  <a:noFill/>
        </p:spPr>
        <p:txBody>
          <a:bodyPr/>
          <a:lstStyle/>
          <a:p>
            <a:r>
              <a:rPr lang="en-US" sz="2800" dirty="0" smtClean="0"/>
              <a:t>Given </a:t>
            </a:r>
            <a:r>
              <a:rPr lang="en-US" sz="2800" dirty="0" err="1" smtClean="0"/>
              <a:t>pairwise</a:t>
            </a:r>
            <a:r>
              <a:rPr lang="en-US" sz="2800" dirty="0" smtClean="0"/>
              <a:t> </a:t>
            </a:r>
            <a:r>
              <a:rPr lang="en-US" sz="2800" dirty="0"/>
              <a:t>distances</a:t>
            </a:r>
            <a:r>
              <a:rPr lang="en-US" sz="2800" dirty="0" smtClean="0"/>
              <a:t> </a:t>
            </a:r>
            <a:r>
              <a:rPr lang="en-US" sz="2800" i="1" dirty="0" smtClean="0"/>
              <a:t>D,</a:t>
            </a:r>
            <a:r>
              <a:rPr lang="en-US" sz="2800" dirty="0" smtClean="0"/>
              <a:t> where </a:t>
            </a:r>
            <a:r>
              <a:rPr lang="en-US" sz="2800" dirty="0" err="1" smtClean="0"/>
              <a:t>D</a:t>
            </a:r>
            <a:r>
              <a:rPr lang="en-US" sz="2800" baseline="-25000" dirty="0" err="1" smtClean="0"/>
              <a:t>ij</a:t>
            </a:r>
            <a:r>
              <a:rPr lang="en-US" sz="2800" dirty="0" smtClean="0"/>
              <a:t> = d</a:t>
            </a:r>
            <a:r>
              <a:rPr lang="en-US" sz="2800" baseline="-25000" dirty="0" smtClean="0"/>
              <a:t>ij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the squared distance between point </a:t>
            </a:r>
            <a:r>
              <a:rPr lang="en-US" sz="2800" dirty="0" err="1" smtClean="0"/>
              <a:t>i</a:t>
            </a:r>
            <a:r>
              <a:rPr lang="en-US" sz="2800" dirty="0" smtClean="0"/>
              <a:t> and </a:t>
            </a:r>
            <a:r>
              <a:rPr lang="en-US" sz="2800" dirty="0" err="1" smtClean="0"/>
              <a:t>j</a:t>
            </a:r>
            <a:endParaRPr lang="en-US" sz="2400" dirty="0" smtClean="0"/>
          </a:p>
          <a:p>
            <a:pPr lvl="1"/>
            <a:r>
              <a:rPr lang="en-US" sz="2400" dirty="0" smtClean="0"/>
              <a:t>Convert the </a:t>
            </a:r>
            <a:r>
              <a:rPr lang="en-US" sz="2400" dirty="0" err="1" smtClean="0"/>
              <a:t>pairwise</a:t>
            </a:r>
            <a:r>
              <a:rPr lang="en-US" sz="2400" dirty="0" smtClean="0"/>
              <a:t> distance matrix D (</a:t>
            </a:r>
            <a:r>
              <a:rPr lang="en-US" sz="2400" dirty="0" err="1" smtClean="0"/>
              <a:t>c.n.d</a:t>
            </a:r>
            <a:r>
              <a:rPr lang="en-US" sz="2400" dirty="0" smtClean="0"/>
              <a:t>.) into the dot product matrix B (</a:t>
            </a:r>
            <a:r>
              <a:rPr lang="en-US" sz="2400" dirty="0" err="1" smtClean="0"/>
              <a:t>p.s.d</a:t>
            </a:r>
            <a:r>
              <a:rPr lang="en-US" sz="2400" dirty="0" smtClean="0"/>
              <a:t>.)  </a:t>
            </a:r>
          </a:p>
          <a:p>
            <a:pPr lvl="2"/>
            <a:r>
              <a:rPr lang="en-US" sz="2000" dirty="0" err="1" smtClean="0"/>
              <a:t>B</a:t>
            </a:r>
            <a:r>
              <a:rPr lang="en-US" sz="2000" baseline="-25000" dirty="0" err="1" smtClean="0"/>
              <a:t>ij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(a) = -.5 </a:t>
            </a:r>
            <a:r>
              <a:rPr lang="en-US" sz="2000" dirty="0" err="1" smtClean="0"/>
              <a:t>H(a</a:t>
            </a:r>
            <a:r>
              <a:rPr lang="en-US" sz="2000" dirty="0" smtClean="0"/>
              <a:t>) D </a:t>
            </a:r>
            <a:r>
              <a:rPr lang="en-US" sz="2000" dirty="0" err="1" smtClean="0"/>
              <a:t>H’(a</a:t>
            </a:r>
            <a:r>
              <a:rPr lang="en-US" sz="2000" dirty="0" smtClean="0"/>
              <a:t>), </a:t>
            </a:r>
            <a:r>
              <a:rPr lang="en-US" sz="2000" dirty="0" err="1" smtClean="0"/>
              <a:t>Hölder</a:t>
            </a:r>
            <a:r>
              <a:rPr lang="en-US" sz="2000" dirty="0" smtClean="0"/>
              <a:t> matrix </a:t>
            </a:r>
            <a:r>
              <a:rPr lang="en-US" sz="2000" dirty="0" err="1" smtClean="0"/>
              <a:t>H(a</a:t>
            </a:r>
            <a:r>
              <a:rPr lang="en-US" sz="2000" dirty="0" smtClean="0"/>
              <a:t>) = I-1a’; </a:t>
            </a:r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a = 1</a:t>
            </a:r>
            <a:r>
              <a:rPr lang="en-US" sz="2000" baseline="-25000" dirty="0" smtClean="0">
                <a:solidFill>
                  <a:srgbClr val="800000"/>
                </a:solidFill>
              </a:rPr>
              <a:t>k</a:t>
            </a:r>
            <a:r>
              <a:rPr lang="en-US" sz="2000" dirty="0" smtClean="0"/>
              <a:t>:</a:t>
            </a:r>
            <a:r>
              <a:rPr lang="en-US" sz="2000" baseline="-25000" dirty="0" smtClean="0"/>
              <a:t>      </a:t>
            </a:r>
            <a:r>
              <a:rPr lang="en-US" sz="2000" dirty="0" err="1" smtClean="0"/>
              <a:t>B</a:t>
            </a:r>
            <a:r>
              <a:rPr lang="en-US" sz="2000" baseline="-25000" dirty="0" err="1" smtClean="0"/>
              <a:t>ij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-.5 (</a:t>
            </a:r>
            <a:r>
              <a:rPr lang="en-US" sz="2000" dirty="0" err="1" smtClean="0"/>
              <a:t>D</a:t>
            </a:r>
            <a:r>
              <a:rPr lang="en-US" altLang="zh-CN" sz="2000" baseline="-25000" dirty="0" err="1" smtClean="0"/>
              <a:t>ij</a:t>
            </a:r>
            <a:r>
              <a:rPr lang="en-US" altLang="zh-CN" sz="2000" baseline="-25000" dirty="0" smtClean="0"/>
              <a:t>  </a:t>
            </a:r>
            <a:r>
              <a:rPr lang="en-US" sz="2000" dirty="0" smtClean="0"/>
              <a:t>-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ik</a:t>
            </a:r>
            <a:r>
              <a:rPr lang="en-US" sz="2000" dirty="0" smtClean="0"/>
              <a:t> –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)</a:t>
            </a:r>
            <a:endParaRPr lang="en-US" sz="2000" baseline="-25000" dirty="0" smtClean="0"/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a = 1/n</a:t>
            </a:r>
            <a:r>
              <a:rPr lang="en-US" sz="2000" dirty="0" smtClean="0"/>
              <a:t>: 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err="1" smtClean="0"/>
              <a:t>E</a:t>
            </a:r>
            <a:r>
              <a:rPr lang="en-US" altLang="zh-CN" sz="2400" dirty="0" err="1" smtClean="0"/>
              <a:t>igendecomposition</a:t>
            </a:r>
            <a:r>
              <a:rPr lang="en-US" altLang="zh-CN" sz="2400" dirty="0" smtClean="0"/>
              <a:t> of</a:t>
            </a:r>
            <a:r>
              <a:rPr lang="en-US" sz="2400" dirty="0" smtClean="0"/>
              <a:t> B = YY</a:t>
            </a:r>
            <a:r>
              <a:rPr lang="en-US" sz="2400" baseline="30000" dirty="0" smtClean="0"/>
              <a:t>T</a:t>
            </a:r>
          </a:p>
          <a:p>
            <a:pPr>
              <a:buFontTx/>
              <a:buNone/>
            </a:pPr>
            <a:endParaRPr lang="en-US" sz="28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-3468555">
            <a:off x="6366383" y="3361062"/>
            <a:ext cx="2362200" cy="2286000"/>
            <a:chOff x="624" y="2400"/>
            <a:chExt cx="1488" cy="1440"/>
          </a:xfrm>
        </p:grpSpPr>
        <p:sp>
          <p:nvSpPr>
            <p:cNvPr id="33799" name="Oval 6"/>
            <p:cNvSpPr>
              <a:spLocks noChangeArrowheads="1"/>
            </p:cNvSpPr>
            <p:nvPr/>
          </p:nvSpPr>
          <p:spPr bwMode="auto">
            <a:xfrm>
              <a:off x="624" y="3408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0" name="Oval 7"/>
            <p:cNvSpPr>
              <a:spLocks noChangeArrowheads="1"/>
            </p:cNvSpPr>
            <p:nvPr/>
          </p:nvSpPr>
          <p:spPr bwMode="auto">
            <a:xfrm>
              <a:off x="912" y="240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1" name="Oval 8"/>
            <p:cNvSpPr>
              <a:spLocks noChangeArrowheads="1"/>
            </p:cNvSpPr>
            <p:nvPr/>
          </p:nvSpPr>
          <p:spPr bwMode="auto">
            <a:xfrm>
              <a:off x="2016" y="2592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2" name="Oval 9"/>
            <p:cNvSpPr>
              <a:spLocks noChangeArrowheads="1"/>
            </p:cNvSpPr>
            <p:nvPr/>
          </p:nvSpPr>
          <p:spPr bwMode="auto">
            <a:xfrm>
              <a:off x="1824" y="3696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 flipV="1">
              <a:off x="672" y="2640"/>
              <a:ext cx="139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960" y="2496"/>
              <a:ext cx="912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5" name="Line 12"/>
            <p:cNvSpPr>
              <a:spLocks noChangeShapeType="1"/>
            </p:cNvSpPr>
            <p:nvPr/>
          </p:nvSpPr>
          <p:spPr bwMode="auto">
            <a:xfrm flipH="1">
              <a:off x="672" y="2496"/>
              <a:ext cx="28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6" name="Line 13"/>
            <p:cNvSpPr>
              <a:spLocks noChangeShapeType="1"/>
            </p:cNvSpPr>
            <p:nvPr/>
          </p:nvSpPr>
          <p:spPr bwMode="auto">
            <a:xfrm>
              <a:off x="960" y="249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7" name="Line 14"/>
            <p:cNvSpPr>
              <a:spLocks noChangeShapeType="1"/>
            </p:cNvSpPr>
            <p:nvPr/>
          </p:nvSpPr>
          <p:spPr bwMode="auto">
            <a:xfrm>
              <a:off x="672" y="3504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8" name="Line 15"/>
            <p:cNvSpPr>
              <a:spLocks noChangeShapeType="1"/>
            </p:cNvSpPr>
            <p:nvPr/>
          </p:nvSpPr>
          <p:spPr bwMode="auto">
            <a:xfrm flipH="1">
              <a:off x="1872" y="2640"/>
              <a:ext cx="192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798" name="Text Box 16"/>
          <p:cNvSpPr txBox="1">
            <a:spLocks noChangeArrowheads="1"/>
          </p:cNvSpPr>
          <p:nvPr/>
        </p:nvSpPr>
        <p:spPr bwMode="auto">
          <a:xfrm>
            <a:off x="2209800" y="5562600"/>
            <a:ext cx="403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600" dirty="0"/>
              <a:t>If we preserve the </a:t>
            </a:r>
            <a:r>
              <a:rPr lang="en-US" sz="1600" dirty="0" err="1"/>
              <a:t>pairwise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Euclidean</a:t>
            </a:r>
            <a:r>
              <a:rPr lang="en-US" sz="1600" dirty="0" smtClean="0"/>
              <a:t> distances </a:t>
            </a:r>
            <a:r>
              <a:rPr lang="en-US" sz="1600" dirty="0"/>
              <a:t>do we preserve the structure??</a:t>
            </a:r>
          </a:p>
          <a:p>
            <a:endParaRPr lang="en-US" sz="1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590800" y="4191000"/>
          <a:ext cx="3276600" cy="563880"/>
        </p:xfrm>
        <a:graphic>
          <a:graphicData uri="http://schemas.openxmlformats.org/presentationml/2006/ole">
            <p:oleObj spid="_x0000_s87042" name="Equation" r:id="rId3" imgW="2730500" imgH="469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L-ISOMAP Examples</a:t>
            </a:r>
          </a:p>
        </p:txBody>
      </p:sp>
      <p:pic>
        <p:nvPicPr>
          <p:cNvPr id="8" name="Content Placeholder 7" descr="ettinger19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1311" b="-11311"/>
              <a:stretch>
                <a:fillRect/>
              </a:stretch>
            </p:blipFill>
          </mc:Choice>
          <mc:Fallback>
            <p:blipFill>
              <a:blip r:embed="rId3"/>
              <a:srcRect t="-11311" b="-11311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Generative Models in Manifold Learning</a:t>
            </a:r>
            <a:endParaRPr lang="en-US" sz="2800" dirty="0" smtClean="0">
              <a:solidFill>
                <a:srgbClr val="0D30FF"/>
              </a:solidFill>
              <a:latin typeface="Comic Sans MS" charset="0"/>
            </a:endParaRPr>
          </a:p>
        </p:txBody>
      </p:sp>
      <p:pic>
        <p:nvPicPr>
          <p:cNvPr id="29699" name="Picture 5" descr="genmodel_nldr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</p:spPr>
        <p:txBody>
          <a:bodyPr/>
          <a:lstStyle/>
          <a:p>
            <a:r>
              <a:rPr lang="en-US" sz="3600">
                <a:solidFill>
                  <a:srgbClr val="0D30FF"/>
                </a:solidFill>
                <a:latin typeface="Comic Sans MS" charset="0"/>
              </a:rPr>
              <a:t>Conformal &amp; Isometric Embedding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7648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" y="1103313"/>
            <a:ext cx="83820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0000FF"/>
                </a:solidFill>
                <a:latin typeface="Comic Sans MS"/>
                <a:cs typeface="Comic Sans MS"/>
              </a:rPr>
              <a:t>Isometric</a:t>
            </a:r>
            <a:r>
              <a:rPr lang="zh-CN" altLang="zh-CN" dirty="0" smtClean="0">
                <a:solidFill>
                  <a:srgbClr val="0000FF"/>
                </a:solidFill>
                <a:latin typeface="Comic Sans MS"/>
                <a:ea typeface="宋体" charset="-122"/>
                <a:cs typeface="Comic Sans MS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Comic Sans MS"/>
                <a:ea typeface="宋体" charset="-122"/>
                <a:cs typeface="Comic Sans MS"/>
              </a:rPr>
              <a:t>and</a:t>
            </a:r>
            <a:r>
              <a:rPr lang="zh-CN" altLang="zh-CN" dirty="0" smtClean="0">
                <a:solidFill>
                  <a:srgbClr val="0000FF"/>
                </a:solidFill>
                <a:latin typeface="Comic Sans MS"/>
                <a:ea typeface="宋体" charset="-122"/>
                <a:cs typeface="Comic Sans MS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Conformal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ln/>
        </p:spPr>
        <p:txBody>
          <a:bodyPr/>
          <a:lstStyle/>
          <a:p>
            <a:r>
              <a:rPr lang="en-US" sz="2400" dirty="0"/>
              <a:t>Isometric mapping</a:t>
            </a:r>
          </a:p>
          <a:p>
            <a:pPr lvl="1"/>
            <a:r>
              <a:rPr lang="en-US" sz="2000" dirty="0"/>
              <a:t>Intrinsically flat manifold</a:t>
            </a:r>
          </a:p>
          <a:p>
            <a:pPr lvl="1"/>
            <a:r>
              <a:rPr lang="en-US" sz="2000" dirty="0" smtClean="0"/>
              <a:t>Invariants</a:t>
            </a:r>
          </a:p>
          <a:p>
            <a:pPr lvl="2"/>
            <a:r>
              <a:rPr lang="en-US" sz="1800" dirty="0"/>
              <a:t>Geodesic distances are reserved.</a:t>
            </a:r>
          </a:p>
          <a:p>
            <a:pPr lvl="2"/>
            <a:r>
              <a:rPr lang="en-US" sz="1800" dirty="0"/>
              <a:t>Metric space under geodesic distance.</a:t>
            </a:r>
          </a:p>
          <a:p>
            <a:r>
              <a:rPr lang="en-US" sz="2400" dirty="0"/>
              <a:t>Conformal Embedding</a:t>
            </a:r>
          </a:p>
          <a:p>
            <a:pPr lvl="1"/>
            <a:r>
              <a:rPr lang="en-US" sz="2000" dirty="0"/>
              <a:t>Locally isometric </a:t>
            </a:r>
            <a:r>
              <a:rPr lang="en-US" sz="2000" dirty="0" err="1"/>
              <a:t>up</a:t>
            </a:r>
            <a:r>
              <a:rPr lang="en-US" altLang="zh-CN" sz="2000" dirty="0" err="1">
                <a:ea typeface="宋体" charset="-122"/>
                <a:cs typeface="宋体" charset="-122"/>
              </a:rPr>
              <a:t>t</a:t>
            </a:r>
            <a:r>
              <a:rPr lang="en-US" sz="2000" dirty="0" err="1"/>
              <a:t>o</a:t>
            </a:r>
            <a:r>
              <a:rPr lang="en-US" sz="2000" dirty="0"/>
              <a:t> a scale factor </a:t>
            </a:r>
            <a:r>
              <a:rPr lang="en-US" sz="2000" dirty="0" err="1"/>
              <a:t>s(y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Estimate </a:t>
            </a:r>
            <a:r>
              <a:rPr lang="en-US" sz="2000" dirty="0" err="1"/>
              <a:t>s(y</a:t>
            </a:r>
            <a:r>
              <a:rPr lang="en-US" sz="2000" dirty="0"/>
              <a:t>) and rescale.</a:t>
            </a:r>
          </a:p>
          <a:p>
            <a:pPr lvl="1"/>
            <a:r>
              <a:rPr lang="en-US" sz="2000" dirty="0"/>
              <a:t>C-</a:t>
            </a:r>
            <a:r>
              <a:rPr lang="en-US" sz="2000" dirty="0" err="1"/>
              <a:t>Isomap</a:t>
            </a:r>
            <a:endParaRPr lang="en-US" sz="2000" dirty="0"/>
          </a:p>
          <a:p>
            <a:pPr lvl="1"/>
            <a:r>
              <a:rPr lang="en-US" sz="2000" dirty="0"/>
              <a:t>Original data should be uniformly dense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77507" name="Picture 3" descr="conformal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Linear, Isometric, Conformal</a:t>
            </a:r>
            <a:endParaRPr lang="en-US" sz="2800" dirty="0" smtClean="0">
              <a:solidFill>
                <a:srgbClr val="0D30FF"/>
              </a:solidFill>
              <a:latin typeface="Comic Sans MS" charset="0"/>
            </a:endParaRPr>
          </a:p>
        </p:txBody>
      </p:sp>
      <p:pic>
        <p:nvPicPr>
          <p:cNvPr id="5" name="Content Placeholder 4" descr="ettinger2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509" r="-2509"/>
              <a:stretch>
                <a:fillRect/>
              </a:stretch>
            </p:blipFill>
          </mc:Choice>
          <mc:Fallback>
            <p:blipFill>
              <a:blip r:embed="rId3"/>
              <a:srcRect l="-2509" r="-250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30FF"/>
                </a:solidFill>
                <a:latin typeface="Comic Sans MS"/>
                <a:cs typeface="Comic Sans MS"/>
              </a:rPr>
              <a:t>Conformal </a:t>
            </a:r>
            <a:r>
              <a:rPr lang="en-US" dirty="0" err="1" smtClean="0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Content Placeholder 4" descr="ettinger23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22789" b="-22789"/>
              <a:stretch>
                <a:fillRect/>
              </a:stretch>
            </p:blipFill>
          </mc:Choice>
          <mc:Fallback>
            <p:blipFill>
              <a:blip r:embed="rId3"/>
              <a:srcRect t="-22789" b="-2278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/>
                <a:cs typeface="Comic Sans MS"/>
              </a:rPr>
              <a:t>C-</a:t>
            </a:r>
            <a:r>
              <a:rPr lang="en-US" dirty="0" err="1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ettinger24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21827" b="-21827"/>
              <a:stretch>
                <a:fillRect/>
              </a:stretch>
            </p:blipFill>
          </mc:Choice>
          <mc:Fallback>
            <p:blipFill>
              <a:blip r:embed="rId3"/>
              <a:srcRect t="-21827" b="-2182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/>
                <a:cs typeface="Comic Sans MS"/>
              </a:rPr>
              <a:t>C-</a:t>
            </a:r>
            <a:r>
              <a:rPr lang="en-US" dirty="0" err="1" smtClean="0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r>
              <a:rPr lang="en-US" altLang="zh-CN" dirty="0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 Example I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Content Placeholder 4" descr="ettinger25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3267" b="-3267"/>
              <a:stretch>
                <a:fillRect/>
              </a:stretch>
            </p:blipFill>
          </mc:Choice>
          <mc:Fallback>
            <p:blipFill>
              <a:blip r:embed="rId3"/>
              <a:srcRect t="-3267" b="-326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/>
                <a:cs typeface="Comic Sans MS"/>
              </a:rPr>
              <a:t>C-</a:t>
            </a:r>
            <a:r>
              <a:rPr lang="en-US" dirty="0" err="1" smtClean="0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r>
              <a:rPr lang="en-US" altLang="zh-CN" dirty="0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 Example I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ettinger26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2408" b="-2408"/>
              <a:stretch>
                <a:fillRect/>
              </a:stretch>
            </p:blipFill>
          </mc:Choice>
          <mc:Fallback>
            <p:blipFill>
              <a:blip r:embed="rId3"/>
              <a:srcRect t="-2408" b="-240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</p:spPr>
        <p:txBody>
          <a:bodyPr/>
          <a:lstStyle/>
          <a:p>
            <a:r>
              <a:rPr lang="en-US">
                <a:solidFill>
                  <a:srgbClr val="0D30FF"/>
                </a:solidFill>
                <a:latin typeface="Comic Sans MS" charset="0"/>
              </a:rPr>
              <a:t>Nonlinear Manifolds..</a:t>
            </a:r>
          </a:p>
        </p:txBody>
      </p:sp>
      <p:sp>
        <p:nvSpPr>
          <p:cNvPr id="251907" name="Line 3"/>
          <p:cNvSpPr>
            <a:spLocks noChangeShapeType="1"/>
          </p:cNvSpPr>
          <p:nvPr/>
        </p:nvSpPr>
        <p:spPr bwMode="auto">
          <a:xfrm flipV="1">
            <a:off x="2819400" y="11430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08" name="Line 4"/>
          <p:cNvSpPr>
            <a:spLocks noChangeShapeType="1"/>
          </p:cNvSpPr>
          <p:nvPr/>
        </p:nvSpPr>
        <p:spPr bwMode="auto">
          <a:xfrm>
            <a:off x="762000" y="54864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05200" y="2209800"/>
            <a:ext cx="2514600" cy="2667000"/>
            <a:chOff x="2208" y="1392"/>
            <a:chExt cx="1584" cy="1680"/>
          </a:xfrm>
        </p:grpSpPr>
        <p:sp>
          <p:nvSpPr>
            <p:cNvPr id="251910" name="Arc 6"/>
            <p:cNvSpPr>
              <a:spLocks/>
            </p:cNvSpPr>
            <p:nvPr/>
          </p:nvSpPr>
          <p:spPr bwMode="auto">
            <a:xfrm rot="5235026">
              <a:off x="2219" y="1460"/>
              <a:ext cx="1584" cy="148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 w 43200"/>
                <a:gd name="T1" fmla="*/ 21765 h 21765"/>
                <a:gd name="T2" fmla="*/ 43200 w 43200"/>
                <a:gd name="T3" fmla="*/ 21600 h 21765"/>
                <a:gd name="T4" fmla="*/ 21600 w 43200"/>
                <a:gd name="T5" fmla="*/ 21600 h 2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765" fill="none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1765" stroke="0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1" name="Oval 7"/>
            <p:cNvSpPr>
              <a:spLocks noChangeArrowheads="1"/>
            </p:cNvSpPr>
            <p:nvPr/>
          </p:nvSpPr>
          <p:spPr bwMode="auto">
            <a:xfrm>
              <a:off x="220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2" name="Oval 8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3" name="Oval 9"/>
            <p:cNvSpPr>
              <a:spLocks noChangeArrowheads="1"/>
            </p:cNvSpPr>
            <p:nvPr/>
          </p:nvSpPr>
          <p:spPr bwMode="auto">
            <a:xfrm>
              <a:off x="244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4" name="Oval 10"/>
            <p:cNvSpPr>
              <a:spLocks noChangeArrowheads="1"/>
            </p:cNvSpPr>
            <p:nvPr/>
          </p:nvSpPr>
          <p:spPr bwMode="auto">
            <a:xfrm>
              <a:off x="3696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5" name="Oval 11"/>
            <p:cNvSpPr>
              <a:spLocks noChangeArrowheads="1"/>
            </p:cNvSpPr>
            <p:nvPr/>
          </p:nvSpPr>
          <p:spPr bwMode="auto">
            <a:xfrm>
              <a:off x="2928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6" name="Oval 12"/>
            <p:cNvSpPr>
              <a:spLocks noChangeArrowheads="1"/>
            </p:cNvSpPr>
            <p:nvPr/>
          </p:nvSpPr>
          <p:spPr bwMode="auto">
            <a:xfrm>
              <a:off x="2688" y="29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7" name="Oval 13"/>
            <p:cNvSpPr>
              <a:spLocks noChangeArrowheads="1"/>
            </p:cNvSpPr>
            <p:nvPr/>
          </p:nvSpPr>
          <p:spPr bwMode="auto">
            <a:xfrm>
              <a:off x="3360" y="163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8" name="Oval 14"/>
            <p:cNvSpPr>
              <a:spLocks noChangeArrowheads="1"/>
            </p:cNvSpPr>
            <p:nvPr/>
          </p:nvSpPr>
          <p:spPr bwMode="auto">
            <a:xfrm>
              <a:off x="3072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9" name="Oval 15"/>
            <p:cNvSpPr>
              <a:spLocks noChangeArrowheads="1"/>
            </p:cNvSpPr>
            <p:nvPr/>
          </p:nvSpPr>
          <p:spPr bwMode="auto">
            <a:xfrm>
              <a:off x="35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20" name="Line 16"/>
          <p:cNvSpPr>
            <a:spLocks noChangeShapeType="1"/>
          </p:cNvSpPr>
          <p:nvPr/>
        </p:nvSpPr>
        <p:spPr bwMode="auto">
          <a:xfrm>
            <a:off x="685800" y="3505200"/>
            <a:ext cx="7162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1" name="Line 17"/>
          <p:cNvSpPr>
            <a:spLocks noChangeShapeType="1"/>
          </p:cNvSpPr>
          <p:nvPr/>
        </p:nvSpPr>
        <p:spPr bwMode="auto">
          <a:xfrm>
            <a:off x="3581400" y="2362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2" name="Line 18"/>
          <p:cNvSpPr>
            <a:spLocks noChangeShapeType="1"/>
          </p:cNvSpPr>
          <p:nvPr/>
        </p:nvSpPr>
        <p:spPr bwMode="auto">
          <a:xfrm flipV="1">
            <a:off x="3733800" y="3505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3" name="Oval 19"/>
          <p:cNvSpPr>
            <a:spLocks noChangeArrowheads="1"/>
          </p:cNvSpPr>
          <p:nvPr/>
        </p:nvSpPr>
        <p:spPr bwMode="auto">
          <a:xfrm>
            <a:off x="36576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4" name="Oval 20"/>
          <p:cNvSpPr>
            <a:spLocks noChangeArrowheads="1"/>
          </p:cNvSpPr>
          <p:nvPr/>
        </p:nvSpPr>
        <p:spPr bwMode="auto">
          <a:xfrm>
            <a:off x="35052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5" name="Text Box 21"/>
          <p:cNvSpPr txBox="1">
            <a:spLocks noChangeArrowheads="1"/>
          </p:cNvSpPr>
          <p:nvPr/>
        </p:nvSpPr>
        <p:spPr bwMode="auto">
          <a:xfrm>
            <a:off x="3260725" y="1468438"/>
            <a:ext cx="5572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4400">
                <a:solidFill>
                  <a:schemeClr val="bg1"/>
                </a:solidFill>
              </a:rPr>
              <a:t>A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066800" y="6324600"/>
            <a:ext cx="6096000" cy="228600"/>
            <a:chOff x="672" y="3984"/>
            <a:chExt cx="3840" cy="144"/>
          </a:xfrm>
        </p:grpSpPr>
        <p:sp>
          <p:nvSpPr>
            <p:cNvPr id="251927" name="Line 23"/>
            <p:cNvSpPr>
              <a:spLocks noChangeShapeType="1"/>
            </p:cNvSpPr>
            <p:nvPr/>
          </p:nvSpPr>
          <p:spPr bwMode="auto">
            <a:xfrm flipV="1">
              <a:off x="720" y="4032"/>
              <a:ext cx="37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28" name="Oval 24"/>
            <p:cNvSpPr>
              <a:spLocks noChangeArrowheads="1"/>
            </p:cNvSpPr>
            <p:nvPr/>
          </p:nvSpPr>
          <p:spPr bwMode="auto">
            <a:xfrm>
              <a:off x="4416" y="39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400" b="1">
                <a:solidFill>
                  <a:schemeClr val="bg1"/>
                </a:solidFill>
              </a:endParaRPr>
            </a:p>
          </p:txBody>
        </p:sp>
        <p:sp>
          <p:nvSpPr>
            <p:cNvPr id="251929" name="Oval 25"/>
            <p:cNvSpPr>
              <a:spLocks noChangeArrowheads="1"/>
            </p:cNvSpPr>
            <p:nvPr/>
          </p:nvSpPr>
          <p:spPr bwMode="auto">
            <a:xfrm>
              <a:off x="672" y="403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30" name="Text Box 26"/>
          <p:cNvSpPr txBox="1">
            <a:spLocks noChangeArrowheads="1"/>
          </p:cNvSpPr>
          <p:nvPr/>
        </p:nvSpPr>
        <p:spPr bwMode="auto">
          <a:xfrm>
            <a:off x="4860925" y="5830888"/>
            <a:ext cx="2819400" cy="46672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Un</a:t>
            </a:r>
            <a:r>
              <a:rPr lang="en-US" altLang="zh-CN">
                <a:ea typeface="宋体" charset="-122"/>
                <a:cs typeface="宋体" charset="-122"/>
              </a:rPr>
              <a:t>fold</a:t>
            </a:r>
            <a:r>
              <a:rPr lang="en-US"/>
              <a:t> the manifold</a:t>
            </a:r>
          </a:p>
        </p:txBody>
      </p:sp>
      <p:sp>
        <p:nvSpPr>
          <p:cNvPr id="251931" name="Text Box 27"/>
          <p:cNvSpPr txBox="1">
            <a:spLocks noChangeArrowheads="1"/>
          </p:cNvSpPr>
          <p:nvPr/>
        </p:nvSpPr>
        <p:spPr bwMode="auto">
          <a:xfrm>
            <a:off x="4876800" y="1371600"/>
            <a:ext cx="36210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PCA and MDS see the Euclidean</a:t>
            </a:r>
          </a:p>
          <a:p>
            <a:pPr eaLnBrk="1" hangingPunct="1"/>
            <a:r>
              <a:rPr lang="en-US" sz="1400" b="1"/>
              <a:t>distance</a:t>
            </a:r>
          </a:p>
        </p:txBody>
      </p:sp>
      <p:sp>
        <p:nvSpPr>
          <p:cNvPr id="251932" name="Text Box 28"/>
          <p:cNvSpPr txBox="1">
            <a:spLocks noChangeArrowheads="1"/>
          </p:cNvSpPr>
          <p:nvPr/>
        </p:nvSpPr>
        <p:spPr bwMode="auto">
          <a:xfrm>
            <a:off x="4800600" y="4724400"/>
            <a:ext cx="3790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What is important is the geodesic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animBg="1"/>
      <p:bldP spid="251908" grpId="0" animBg="1"/>
      <p:bldP spid="251920" grpId="0" animBg="1"/>
      <p:bldP spid="251921" grpId="0" animBg="1"/>
      <p:bldP spid="251922" grpId="0" animBg="1"/>
      <p:bldP spid="251923" grpId="0" animBg="1"/>
      <p:bldP spid="251924" grpId="0" animBg="1"/>
      <p:bldP spid="251930" grpId="0" animBg="1"/>
      <p:bldP spid="251931" grpId="0"/>
      <p:bldP spid="2519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/>
                <a:cs typeface="Comic Sans MS"/>
              </a:rPr>
              <a:t>C-</a:t>
            </a:r>
            <a:r>
              <a:rPr lang="en-US" dirty="0" err="1" smtClean="0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r>
              <a:rPr lang="en-US" altLang="zh-CN" dirty="0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 Example II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Content Placeholder 4" descr="ettinger27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837" r="-2837"/>
              <a:stretch>
                <a:fillRect/>
              </a:stretch>
            </p:blipFill>
          </mc:Choice>
          <mc:Fallback>
            <p:blipFill>
              <a:blip r:embed="rId3"/>
              <a:srcRect l="-2837" r="-283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/>
                <a:cs typeface="Comic Sans MS"/>
              </a:rPr>
              <a:t>C-</a:t>
            </a:r>
            <a:r>
              <a:rPr lang="en-US" dirty="0" err="1" smtClean="0">
                <a:solidFill>
                  <a:srgbClr val="0D30FF"/>
                </a:solidFill>
                <a:latin typeface="Comic Sans MS"/>
                <a:cs typeface="Comic Sans MS"/>
              </a:rPr>
              <a:t>Isoma</a:t>
            </a:r>
            <a:r>
              <a:rPr lang="en-US" altLang="zh-CN" dirty="0" err="1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p</a:t>
            </a:r>
            <a:r>
              <a:rPr lang="en-US" altLang="zh-CN" dirty="0" smtClean="0">
                <a:solidFill>
                  <a:srgbClr val="0D30FF"/>
                </a:solidFill>
                <a:latin typeface="Comic Sans MS"/>
                <a:ea typeface="宋体" charset="-122"/>
                <a:cs typeface="Comic Sans MS"/>
              </a:rPr>
              <a:t> Example II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ettinger28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4474" b="-4474"/>
              <a:stretch>
                <a:fillRect/>
              </a:stretch>
            </p:blipFill>
          </mc:Choice>
          <mc:Fallback>
            <p:blipFill>
              <a:blip r:embed="rId3"/>
              <a:srcRect t="-4474" b="-4474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30FF"/>
                </a:solidFill>
                <a:latin typeface="Comic Sans MS"/>
                <a:cs typeface="Comic Sans MS"/>
              </a:rPr>
              <a:t>Remark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285701" name="Picture 5" descr="conformal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600200"/>
            <a:ext cx="8763000" cy="5026025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Recap and Problems</a:t>
            </a:r>
          </a:p>
        </p:txBody>
      </p:sp>
      <p:pic>
        <p:nvPicPr>
          <p:cNvPr id="5" name="Content Placeholder 4" descr="ettinger20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350" b="-1350"/>
              <a:stretch>
                <a:fillRect/>
              </a:stretch>
            </p:blipFill>
          </mc:Choice>
          <mc:Fallback>
            <p:blipFill>
              <a:blip r:embed="rId3"/>
              <a:srcRect t="-1350" b="-1350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FF"/>
                </a:solidFill>
              </a:rPr>
              <a:t>Reference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67587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 smtClean="0"/>
              <a:t>Tenenbaum</a:t>
            </a:r>
            <a:r>
              <a:rPr lang="en-US" sz="1800" dirty="0" smtClean="0"/>
              <a:t>, de Silva, and Langford, A Global Geometric Framework for Nonlinear Dimensionality Reduction. </a:t>
            </a:r>
            <a:r>
              <a:rPr lang="en-US" sz="1800" i="1" dirty="0" smtClean="0"/>
              <a:t>Science</a:t>
            </a:r>
            <a:r>
              <a:rPr lang="en-US" sz="1800" dirty="0" smtClean="0"/>
              <a:t> 290:2319-2323, 22 Dec. 2000.</a:t>
            </a:r>
          </a:p>
          <a:p>
            <a:r>
              <a:rPr lang="en-US" sz="1800" dirty="0" err="1" smtClean="0"/>
              <a:t>Roweis</a:t>
            </a:r>
            <a:r>
              <a:rPr lang="en-US" sz="1800" dirty="0" smtClean="0"/>
              <a:t> and Saul, Nonlinear Dimensionality Reduction by Locally Linear Embedding. </a:t>
            </a:r>
            <a:r>
              <a:rPr lang="en-US" sz="1800" i="1" dirty="0" smtClean="0"/>
              <a:t>Science</a:t>
            </a:r>
            <a:r>
              <a:rPr lang="en-US" sz="1800" dirty="0" smtClean="0"/>
              <a:t> 290:2323-2326, 22 Dec. 2000.</a:t>
            </a:r>
          </a:p>
          <a:p>
            <a:r>
              <a:rPr lang="en-US" sz="1800" dirty="0" smtClean="0"/>
              <a:t>M. Bernstein, V. de Silva, J. Langford, and J.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Graph Approximations to Geodesics on Embedded Manifolds. Technical Report, Department of Psychology, Stanford University, 2000.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Global versus local methods in nonlinear dimensionality reduction. Neural Information Processing Systems 15 (NIPS’2002), pp. 705-712, 2003.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Unsupervised learning of curved manifolds. Nonlinear Estimation and Classification, 2002.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Sparse multidimensional scaling using landmark points. Available at: http://</a:t>
            </a:r>
            <a:r>
              <a:rPr lang="en-US" sz="1800" dirty="0" err="1" smtClean="0"/>
              <a:t>math.stanford.edu/~silva/public/publications.html</a:t>
            </a: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noFill/>
          <a:ln/>
        </p:spPr>
        <p:txBody>
          <a:bodyPr/>
          <a:lstStyle/>
          <a:p>
            <a:r>
              <a:rPr lang="zh-CN" altLang="zh-CN" sz="3800" dirty="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Acknowledgement</a:t>
            </a:r>
            <a:endParaRPr lang="en-US" dirty="0"/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7467600" cy="838200"/>
          </a:xfrm>
        </p:spPr>
        <p:txBody>
          <a:bodyPr/>
          <a:lstStyle/>
          <a:p>
            <a:r>
              <a:rPr lang="en-US" altLang="zh-CN" sz="2000" dirty="0">
                <a:solidFill>
                  <a:srgbClr val="0D30FF"/>
                </a:solidFill>
                <a:ea typeface="宋体" charset="-122"/>
                <a:cs typeface="宋体" charset="-122"/>
              </a:rPr>
              <a:t>Slides </a:t>
            </a:r>
            <a:r>
              <a:rPr lang="en-US" altLang="zh-CN" sz="2000" dirty="0">
                <a:ea typeface="宋体" charset="-122"/>
                <a:cs typeface="宋体" charset="-122"/>
              </a:rPr>
              <a:t>stolen </a:t>
            </a:r>
            <a:r>
              <a:rPr lang="en-US" altLang="zh-CN" sz="2000" dirty="0" smtClean="0">
                <a:ea typeface="宋体" charset="-122"/>
                <a:cs typeface="宋体" charset="-122"/>
              </a:rPr>
              <a:t>from </a:t>
            </a:r>
            <a:r>
              <a:rPr lang="en-US" altLang="zh-CN" sz="2000" dirty="0" err="1" smtClean="0">
                <a:ea typeface="宋体" charset="-122"/>
                <a:cs typeface="宋体" charset="-122"/>
              </a:rPr>
              <a:t>Ettinger</a:t>
            </a:r>
            <a:r>
              <a:rPr lang="en-US" altLang="zh-CN" sz="2000" dirty="0" smtClean="0">
                <a:ea typeface="宋体" charset="-122"/>
                <a:cs typeface="宋体" charset="-122"/>
              </a:rPr>
              <a:t>, </a:t>
            </a:r>
            <a:r>
              <a:rPr lang="en-US" sz="1800" dirty="0" err="1"/>
              <a:t>Vikas</a:t>
            </a:r>
            <a:r>
              <a:rPr lang="en-US" sz="1800" dirty="0"/>
              <a:t> C. </a:t>
            </a:r>
            <a:r>
              <a:rPr lang="en-US" altLang="zh-CN" sz="2000" dirty="0" err="1">
                <a:ea typeface="宋体" charset="-122"/>
                <a:cs typeface="宋体" charset="-122"/>
              </a:rPr>
              <a:t>Raykar</a:t>
            </a:r>
            <a:r>
              <a:rPr lang="zh-CN" altLang="zh-CN" sz="2000" dirty="0" smtClean="0">
                <a:ea typeface="宋体" charset="-122"/>
                <a:cs typeface="宋体" charset="-122"/>
              </a:rPr>
              <a:t>,</a:t>
            </a:r>
            <a:r>
              <a:rPr lang="en-US" altLang="zh-CN" sz="2000" dirty="0" smtClean="0">
                <a:ea typeface="宋体" charset="-122"/>
                <a:cs typeface="宋体" charset="-122"/>
              </a:rPr>
              <a:t>Vin de Silva.</a:t>
            </a:r>
            <a:endParaRPr lang="en-US" dirty="0"/>
          </a:p>
        </p:txBody>
      </p:sp>
      <p:sp>
        <p:nvSpPr>
          <p:cNvPr id="100367" name="Rectangle 15"/>
          <p:cNvSpPr>
            <a:spLocks noChangeArrowheads="1"/>
          </p:cNvSpPr>
          <p:nvPr/>
        </p:nvSpPr>
        <p:spPr bwMode="auto">
          <a:xfrm>
            <a:off x="914400" y="46482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0369" name="Rectangle 17"/>
          <p:cNvSpPr>
            <a:spLocks noChangeArrowheads="1"/>
          </p:cNvSpPr>
          <p:nvPr/>
        </p:nvSpPr>
        <p:spPr bwMode="auto">
          <a:xfrm>
            <a:off x="5486400" y="2209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1" name="Picture 3" descr="se500908000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 l="1802" r="66667"/>
          <a:stretch>
            <a:fillRect/>
          </a:stretch>
        </p:blipFill>
        <p:spPr>
          <a:xfrm>
            <a:off x="4038600" y="1590675"/>
            <a:ext cx="4267200" cy="2219325"/>
          </a:xfrm>
          <a:ln/>
        </p:spPr>
      </p:pic>
      <p:sp>
        <p:nvSpPr>
          <p:cNvPr id="25293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zh-CN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Intrinsic Description</a:t>
            </a:r>
            <a:r>
              <a:rPr lang="en-US">
                <a:solidFill>
                  <a:srgbClr val="0D30FF"/>
                </a:solidFill>
                <a:latin typeface="Comic Sans MS" charset="0"/>
              </a:rPr>
              <a:t>..</a:t>
            </a:r>
            <a:endParaRPr lang="en-US"/>
          </a:p>
        </p:txBody>
      </p:sp>
      <p:sp>
        <p:nvSpPr>
          <p:cNvPr id="252934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209800"/>
            <a:ext cx="2667000" cy="3657600"/>
          </a:xfrm>
        </p:spPr>
        <p:txBody>
          <a:bodyPr/>
          <a:lstStyle/>
          <a:p>
            <a:r>
              <a:rPr lang="en-US" sz="2000" dirty="0">
                <a:solidFill>
                  <a:srgbClr val="FF3300"/>
                </a:solidFill>
              </a:rPr>
              <a:t>To preserve </a:t>
            </a:r>
            <a:r>
              <a:rPr lang="zh-CN" sz="2000" i="1" dirty="0">
                <a:solidFill>
                  <a:srgbClr val="FF3300"/>
                </a:solidFill>
              </a:rPr>
              <a:t>structure</a:t>
            </a:r>
            <a:r>
              <a:rPr lang="zh-CN" altLang="zh-CN" sz="2000" dirty="0">
                <a:solidFill>
                  <a:srgbClr val="FF3300"/>
                </a:solidFill>
              </a:rPr>
              <a:t>, preserve</a:t>
            </a:r>
            <a:r>
              <a:rPr lang="en-US" sz="2000" dirty="0">
                <a:solidFill>
                  <a:srgbClr val="FF3300"/>
                </a:solidFill>
              </a:rPr>
              <a:t> the </a:t>
            </a:r>
            <a:r>
              <a:rPr lang="en-US" sz="2000" i="1" dirty="0">
                <a:solidFill>
                  <a:srgbClr val="FF3300"/>
                </a:solidFill>
              </a:rPr>
              <a:t>geodesic</a:t>
            </a:r>
            <a:r>
              <a:rPr lang="en-US" sz="2000" dirty="0">
                <a:solidFill>
                  <a:srgbClr val="FF3300"/>
                </a:solidFill>
              </a:rPr>
              <a:t> distance and not the</a:t>
            </a:r>
            <a:r>
              <a:rPr lang="en-US" sz="2000" dirty="0" smtClean="0">
                <a:solidFill>
                  <a:srgbClr val="FF3300"/>
                </a:solidFill>
              </a:rPr>
              <a:t> </a:t>
            </a:r>
            <a:r>
              <a:rPr lang="en-US" sz="2000" i="1" dirty="0" smtClean="0">
                <a:solidFill>
                  <a:srgbClr val="FF3300"/>
                </a:solidFill>
              </a:rPr>
              <a:t>Euclidean</a:t>
            </a:r>
            <a:r>
              <a:rPr lang="en-US" sz="2000" dirty="0" smtClean="0">
                <a:solidFill>
                  <a:srgbClr val="FF3300"/>
                </a:solidFill>
              </a:rPr>
              <a:t> </a:t>
            </a:r>
            <a:r>
              <a:rPr lang="en-US" sz="2000" dirty="0">
                <a:solidFill>
                  <a:srgbClr val="FF3300"/>
                </a:solidFill>
              </a:rPr>
              <a:t>distance.</a:t>
            </a:r>
          </a:p>
        </p:txBody>
      </p:sp>
      <p:pic>
        <p:nvPicPr>
          <p:cNvPr id="252936" name="Picture 8" descr="intrinsic_bod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4038600" y="4343400"/>
            <a:ext cx="4267200" cy="2109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altLang="zh-CN" sz="360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Two Basic Geometric Embedding Methods</a:t>
            </a:r>
            <a:endParaRPr lang="en-US" altLang="zh-CN">
              <a:solidFill>
                <a:schemeClr val="bg1"/>
              </a:solidFill>
              <a:ea typeface="宋体" charset="-122"/>
              <a:cs typeface="宋体" charset="-122"/>
            </a:endParaRPr>
          </a:p>
        </p:txBody>
      </p:sp>
      <p:sp>
        <p:nvSpPr>
          <p:cNvPr id="253955" name="Rectangle 3"/>
          <p:cNvSpPr>
            <a:spLocks noChangeArrowheads="1"/>
          </p:cNvSpPr>
          <p:nvPr/>
        </p:nvSpPr>
        <p:spPr bwMode="auto">
          <a:xfrm>
            <a:off x="457200" y="1600200"/>
            <a:ext cx="830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err="1" smtClean="0"/>
              <a:t>Tenenbaum</a:t>
            </a:r>
            <a:r>
              <a:rPr lang="en-US" dirty="0" smtClean="0"/>
              <a:t>-de Silva-Langford </a:t>
            </a:r>
            <a:r>
              <a:rPr lang="en-US" dirty="0" err="1">
                <a:solidFill>
                  <a:srgbClr val="FF3300"/>
                </a:solidFill>
              </a:rPr>
              <a:t>Isomap</a:t>
            </a:r>
            <a:r>
              <a:rPr lang="en-US" dirty="0">
                <a:solidFill>
                  <a:srgbClr val="FF3300"/>
                </a:solidFill>
              </a:rPr>
              <a:t> </a:t>
            </a:r>
            <a:r>
              <a:rPr lang="en-US" dirty="0"/>
              <a:t>Algorithm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Global approach.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On a low dimensional embedding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/>
              <a:t>Nearby points should be nearby.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 smtClean="0"/>
              <a:t>Faraway </a:t>
            </a:r>
            <a:r>
              <a:rPr lang="en-US" sz="1800" dirty="0"/>
              <a:t>points should be faraway.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endParaRPr lang="en-US" sz="1800" dirty="0"/>
          </a:p>
          <a:p>
            <a:pPr marL="1143000" lvl="2" indent="-228600" eaLnBrk="1" hangingPunct="1">
              <a:spcBef>
                <a:spcPct val="20000"/>
              </a:spcBef>
            </a:pPr>
            <a:endParaRPr lang="en-US" sz="1800" dirty="0"/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err="1" smtClean="0"/>
              <a:t>Roweis</a:t>
            </a:r>
            <a:r>
              <a:rPr lang="en-US" dirty="0"/>
              <a:t>-</a:t>
            </a:r>
            <a:r>
              <a:rPr lang="en-US" dirty="0" smtClean="0"/>
              <a:t>Saul </a:t>
            </a:r>
            <a:r>
              <a:rPr lang="en-US" dirty="0">
                <a:solidFill>
                  <a:srgbClr val="FF3300"/>
                </a:solidFill>
              </a:rPr>
              <a:t>Locally Linear Embedding</a:t>
            </a:r>
            <a:r>
              <a:rPr lang="en-US" dirty="0"/>
              <a:t> Algorithm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Local approach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/>
              <a:t>Nearby points nearby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Isomap</a:t>
            </a:r>
            <a:endParaRPr lang="zh-CN" altLang="zh-CN">
              <a:solidFill>
                <a:schemeClr val="bg1"/>
              </a:solidFill>
            </a:endParaRP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457200" y="1600200"/>
            <a:ext cx="7239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b="1" dirty="0"/>
              <a:t>Estimate the geodesic distance between faraway points.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For </a:t>
            </a:r>
            <a:r>
              <a:rPr lang="en-US" dirty="0">
                <a:solidFill>
                  <a:srgbClr val="800000"/>
                </a:solidFill>
              </a:rPr>
              <a:t>neighboring</a:t>
            </a:r>
            <a:r>
              <a:rPr lang="en-US" dirty="0"/>
              <a:t> points Euclidean distance is a good approximation to the geodesic distance.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For </a:t>
            </a:r>
            <a:r>
              <a:rPr lang="en-US" dirty="0" smtClean="0">
                <a:solidFill>
                  <a:srgbClr val="800000"/>
                </a:solidFill>
              </a:rPr>
              <a:t>faraway</a:t>
            </a:r>
            <a:r>
              <a:rPr lang="en-US" dirty="0" smtClean="0"/>
              <a:t> </a:t>
            </a:r>
            <a:r>
              <a:rPr lang="en-US" dirty="0"/>
              <a:t>points estimate the distance by a series of short hops between neighboring points.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Find </a:t>
            </a:r>
            <a:r>
              <a:rPr lang="en-US" sz="2000" dirty="0">
                <a:solidFill>
                  <a:srgbClr val="FF0000"/>
                </a:solidFill>
              </a:rPr>
              <a:t>shortest paths</a:t>
            </a:r>
            <a:r>
              <a:rPr lang="en-US" sz="2000" dirty="0"/>
              <a:t> in a graph with edges connecting neighboring data points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dirty="0"/>
          </a:p>
        </p:txBody>
      </p:sp>
      <p:pic>
        <p:nvPicPr>
          <p:cNvPr id="256004" name="Picture 4" descr="se4909069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8600" y="4800600"/>
            <a:ext cx="4953000" cy="1838325"/>
          </a:xfrm>
          <a:ln/>
        </p:spPr>
      </p:pic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152400" y="5105400"/>
            <a:ext cx="3657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0066FF"/>
                </a:solidFill>
              </a:rPr>
              <a:t>Once we have all </a:t>
            </a:r>
            <a:r>
              <a:rPr lang="en-US" dirty="0" err="1">
                <a:solidFill>
                  <a:srgbClr val="0066FF"/>
                </a:solidFill>
              </a:rPr>
              <a:t>pairwise</a:t>
            </a:r>
            <a:r>
              <a:rPr lang="en-US" dirty="0">
                <a:solidFill>
                  <a:srgbClr val="0066FF"/>
                </a:solidFill>
              </a:rPr>
              <a:t> geodesic distances use </a:t>
            </a:r>
            <a:r>
              <a:rPr lang="en-US" dirty="0">
                <a:solidFill>
                  <a:srgbClr val="FF0000"/>
                </a:solidFill>
              </a:rPr>
              <a:t>classical metric MDS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EigenValue Decomposition of $XX^{T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57"/>
  <p:tag name="PICTUREFILESIZE" val="17060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min_{W} \parallel X_i - \sum_{j=1}^{K}W_{ij}X_{j} \parallel ^2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0"/>
  <p:tag name="PICTUREFILESIZE" val="20389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Y_{d \times N}=[Y_1|Y_2|...|Y_N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9577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min_{Y} \sum_{i=1}^{N}\parallel Y_i - YW_{i} \parallel ^2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45"/>
  <p:tag name="PICTUREFILESIZE" val="18243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&#10;&#10;&#10;&#10;&#10;\begin{document}&#10;$Y$ $d$-dimensional domain in Euclidean space $R^{D}$&#10;\newline&#10;$f:Y -&gt; R^{D}$ smooth embedding \newline&#10;Recover $Y$ and $f$ based on a given set of ${x_i}$ in $R^{D}$. \newline&#10;$f$ is an isometric embedding if $f$ preserves infinitesimal lengths and angles.\newline&#10;$f$ is a conformal embedding if $f$ preserves infinitesimal angles.\newline&#10;At every point $y$ there is a scalar $s(y)&gt;0$ such that the infintesimal vectors at $y$ get magnified in length by a factor $s(y)$.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1807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4229</TotalTime>
  <Words>1503</Words>
  <Application>Microsoft Macintosh PowerPoint</Application>
  <PresentationFormat>On-screen Show (4:3)</PresentationFormat>
  <Paragraphs>211</Paragraphs>
  <Slides>65</Slides>
  <Notes>2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Equation</vt:lpstr>
      <vt:lpstr>Lecture 8 Mathematics of Data: ISOMAP and LLE</vt:lpstr>
      <vt:lpstr>John Dewey</vt:lpstr>
      <vt:lpstr>Matlab Dimensionality Reduction Toolbox</vt:lpstr>
      <vt:lpstr>Recall: PCA</vt:lpstr>
      <vt:lpstr>Recall: MDS</vt:lpstr>
      <vt:lpstr>Nonlinear Manifolds..</vt:lpstr>
      <vt:lpstr>Intrinsic Description..</vt:lpstr>
      <vt:lpstr>Two Basic Geometric Embedding Methods</vt:lpstr>
      <vt:lpstr>Isomap</vt:lpstr>
      <vt:lpstr>Isomap - Algorithm</vt:lpstr>
      <vt:lpstr>Isomap</vt:lpstr>
      <vt:lpstr>Example…</vt:lpstr>
      <vt:lpstr>Slide 13</vt:lpstr>
      <vt:lpstr>Slide 14</vt:lpstr>
      <vt:lpstr>Residual Variance</vt:lpstr>
      <vt:lpstr>ISOMAP on Alanine-dipeptide</vt:lpstr>
      <vt:lpstr>Theory of ISOMAP</vt:lpstr>
      <vt:lpstr>Possible Issues</vt:lpstr>
      <vt:lpstr>Two step approximations</vt:lpstr>
      <vt:lpstr>Slide 20</vt:lpstr>
      <vt:lpstr>Dense-sampling Theorem  [Bernstein, de Silva, Langford, and Tenenbaum 2000]</vt:lpstr>
      <vt:lpstr>Proof</vt:lpstr>
      <vt:lpstr>Proof</vt:lpstr>
      <vt:lpstr>Proof</vt:lpstr>
      <vt:lpstr>The Second Approximation</vt:lpstr>
      <vt:lpstr>Remarks</vt:lpstr>
      <vt:lpstr>Theorem 2 [Bernstein, de Silva, Langford, and Tenenbaum 2000]</vt:lpstr>
      <vt:lpstr>Proof</vt:lpstr>
      <vt:lpstr>Main Theorem [Bernstein, de Silva, Langford, and Tenenbaum 2000]</vt:lpstr>
      <vt:lpstr>Probabilistic Result</vt:lpstr>
      <vt:lpstr>A Shortcoming of ISOMAP</vt:lpstr>
      <vt:lpstr>Locally Linear Embedding</vt:lpstr>
      <vt:lpstr>Fit Locally…</vt:lpstr>
      <vt:lpstr>Important property...</vt:lpstr>
      <vt:lpstr>Think Globally…</vt:lpstr>
      <vt:lpstr>Algorithm (K-NN)</vt:lpstr>
      <vt:lpstr>Algorithm (K-NN)</vt:lpstr>
      <vt:lpstr>Algorithm continued</vt:lpstr>
      <vt:lpstr>Remarks on LLE</vt:lpstr>
      <vt:lpstr>Slide 40</vt:lpstr>
      <vt:lpstr>Slide 41</vt:lpstr>
      <vt:lpstr>Slide 42</vt:lpstr>
      <vt:lpstr>Slide 43</vt:lpstr>
      <vt:lpstr>Summary..</vt:lpstr>
      <vt:lpstr>Landmark (Sparse) ISOMAP</vt:lpstr>
      <vt:lpstr>Landmark MDS (Restriction)</vt:lpstr>
      <vt:lpstr>LMDS (Extension)</vt:lpstr>
      <vt:lpstr>Landmark Choice</vt:lpstr>
      <vt:lpstr>Further exploration yet…</vt:lpstr>
      <vt:lpstr>L-ISOMAP Examples</vt:lpstr>
      <vt:lpstr>Generative Models in Manifold Learning</vt:lpstr>
      <vt:lpstr>Conformal &amp; Isometric Embedding</vt:lpstr>
      <vt:lpstr>Isometric and Conformal</vt:lpstr>
      <vt:lpstr>Slide 54</vt:lpstr>
      <vt:lpstr>Linear, Isometric, Conformal</vt:lpstr>
      <vt:lpstr>Conformal Isomap</vt:lpstr>
      <vt:lpstr>C-Isomap</vt:lpstr>
      <vt:lpstr>C-Isomap Example I</vt:lpstr>
      <vt:lpstr>C-Isomap Example I</vt:lpstr>
      <vt:lpstr>C-Isomap Example II</vt:lpstr>
      <vt:lpstr>C-Isomap Example II</vt:lpstr>
      <vt:lpstr>Remark</vt:lpstr>
      <vt:lpstr>Recap and Problems</vt:lpstr>
      <vt:lpstr>Reference</vt:lpstr>
      <vt:lpstr>Acknowledgement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Trees</dc:title>
  <dc:creator> Victoria Choi</dc:creator>
  <cp:lastModifiedBy>Yuan Yao</cp:lastModifiedBy>
  <cp:revision>533</cp:revision>
  <cp:lastPrinted>2011-05-11T07:04:45Z</cp:lastPrinted>
  <dcterms:created xsi:type="dcterms:W3CDTF">2011-05-11T06:56:16Z</dcterms:created>
  <dcterms:modified xsi:type="dcterms:W3CDTF">2011-05-11T07:05:05Z</dcterms:modified>
</cp:coreProperties>
</file>